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40" r:id="rId2"/>
    <p:sldId id="341" r:id="rId3"/>
    <p:sldId id="364" r:id="rId4"/>
    <p:sldId id="365" r:id="rId5"/>
    <p:sldId id="338" r:id="rId6"/>
    <p:sldId id="346" r:id="rId7"/>
    <p:sldId id="347" r:id="rId8"/>
    <p:sldId id="348" r:id="rId9"/>
    <p:sldId id="355" r:id="rId10"/>
    <p:sldId id="356" r:id="rId11"/>
    <p:sldId id="357" r:id="rId12"/>
    <p:sldId id="339" r:id="rId13"/>
    <p:sldId id="349" r:id="rId14"/>
    <p:sldId id="350" r:id="rId15"/>
    <p:sldId id="263" r:id="rId16"/>
    <p:sldId id="351" r:id="rId17"/>
    <p:sldId id="267" r:id="rId18"/>
    <p:sldId id="268" r:id="rId19"/>
    <p:sldId id="271" r:id="rId20"/>
    <p:sldId id="353" r:id="rId21"/>
    <p:sldId id="367" r:id="rId22"/>
    <p:sldId id="276" r:id="rId23"/>
    <p:sldId id="352" r:id="rId24"/>
    <p:sldId id="261" r:id="rId25"/>
    <p:sldId id="277" r:id="rId26"/>
    <p:sldId id="369" r:id="rId27"/>
    <p:sldId id="370" r:id="rId28"/>
    <p:sldId id="371" r:id="rId29"/>
    <p:sldId id="399" r:id="rId30"/>
    <p:sldId id="400" r:id="rId31"/>
    <p:sldId id="377" r:id="rId32"/>
    <p:sldId id="378" r:id="rId33"/>
    <p:sldId id="379" r:id="rId34"/>
    <p:sldId id="387" r:id="rId35"/>
    <p:sldId id="388" r:id="rId36"/>
    <p:sldId id="389" r:id="rId37"/>
    <p:sldId id="394" r:id="rId38"/>
    <p:sldId id="395" r:id="rId39"/>
    <p:sldId id="396" r:id="rId40"/>
    <p:sldId id="397" r:id="rId41"/>
    <p:sldId id="398" r:id="rId4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83" autoAdjust="0"/>
    <p:restoredTop sz="99649" autoAdjust="0"/>
  </p:normalViewPr>
  <p:slideViewPr>
    <p:cSldViewPr snapToGrid="0" snapToObjects="1">
      <p:cViewPr>
        <p:scale>
          <a:sx n="100" d="100"/>
          <a:sy n="100" d="100"/>
        </p:scale>
        <p:origin x="-522" y="684"/>
      </p:cViewPr>
      <p:guideLst>
        <p:guide orient="horz"/>
        <p:guide pos="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F79E1B1-5076-B440-91D1-3E96A95FCF13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A42C88-800E-3C40-B280-D55CE8EE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45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A776A0-A608-489A-BD0E-760CA2FE582A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8845565-67B3-45BF-A64C-29E6F2DB4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91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</a:t>
            </a:r>
          </a:p>
          <a:p>
            <a:r>
              <a:rPr lang="en-US" dirty="0" err="1" smtClean="0"/>
              <a:t>Divertido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Time</a:t>
            </a:r>
          </a:p>
          <a:p>
            <a:r>
              <a:rPr lang="en-US" dirty="0" err="1" smtClean="0"/>
              <a:t>Tiempo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Confidence</a:t>
            </a:r>
          </a:p>
          <a:p>
            <a:r>
              <a:rPr lang="en-US" dirty="0" err="1" smtClean="0"/>
              <a:t>Confianza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Lifestyle</a:t>
            </a:r>
          </a:p>
          <a:p>
            <a:r>
              <a:rPr lang="en-US" dirty="0" err="1" smtClean="0"/>
              <a:t>Estilo</a:t>
            </a:r>
            <a:r>
              <a:rPr lang="en-US" dirty="0" smtClean="0"/>
              <a:t> de Vida</a:t>
            </a:r>
          </a:p>
          <a:p>
            <a:endParaRPr lang="en-US" dirty="0" smtClean="0"/>
          </a:p>
          <a:p>
            <a:r>
              <a:rPr lang="en-US" dirty="0" smtClean="0"/>
              <a:t>Family</a:t>
            </a:r>
          </a:p>
          <a:p>
            <a:r>
              <a:rPr lang="en-US" dirty="0" err="1" smtClean="0"/>
              <a:t>Familia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Freedom</a:t>
            </a:r>
          </a:p>
          <a:p>
            <a:r>
              <a:rPr lang="en-US" dirty="0" smtClean="0"/>
              <a:t>Libertad</a:t>
            </a:r>
          </a:p>
          <a:p>
            <a:endParaRPr lang="en-US" dirty="0" smtClean="0"/>
          </a:p>
          <a:p>
            <a:r>
              <a:rPr lang="en-US" dirty="0" smtClean="0"/>
              <a:t>Flexibility</a:t>
            </a:r>
          </a:p>
          <a:p>
            <a:r>
              <a:rPr lang="en-US" dirty="0" err="1" smtClean="0"/>
              <a:t>Flexibilidad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Money</a:t>
            </a:r>
          </a:p>
          <a:p>
            <a:r>
              <a:rPr lang="en-US" dirty="0" err="1" smtClean="0"/>
              <a:t>Dinero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Success</a:t>
            </a:r>
          </a:p>
          <a:p>
            <a:r>
              <a:rPr lang="en-US" dirty="0" err="1" smtClean="0"/>
              <a:t>Éxito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45565-67B3-45BF-A64C-29E6F2DB47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94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751B2-8445-4A9C-A5E3-0FF1A5D49E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27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 START PROGRAM</a:t>
            </a:r>
          </a:p>
          <a:p>
            <a:r>
              <a:rPr lang="en-US" dirty="0" smtClean="0"/>
              <a:t>PROGRAMA</a:t>
            </a:r>
            <a:r>
              <a:rPr lang="en-US" baseline="0" dirty="0" smtClean="0"/>
              <a:t> DE INICIO RÁPIDO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START YOUR BUSINESS FOR ONLY $399 + tax</a:t>
            </a:r>
          </a:p>
          <a:p>
            <a:r>
              <a:rPr lang="en-US" baseline="0" dirty="0" smtClean="0"/>
              <a:t>COMIENZA TU NEGOCIO POR SOLO $399 + </a:t>
            </a:r>
            <a:r>
              <a:rPr lang="en-US" baseline="0" dirty="0" err="1" smtClean="0"/>
              <a:t>impuestos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FREE SHIPPING</a:t>
            </a:r>
          </a:p>
          <a:p>
            <a:r>
              <a:rPr lang="en-US" baseline="0" dirty="0" smtClean="0"/>
              <a:t>ENVÍO GRATIS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7DBB0-6478-485D-99A3-552A361309E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81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7DBB0-6478-485D-99A3-552A361309E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21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45565-67B3-45BF-A64C-29E6F2DB47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7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Arial" pitchFamily="34" charset="0"/>
              <a:buChar char="•"/>
              <a:defRPr/>
            </a:pPr>
            <a:endParaRPr lang="es-ES" sz="20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45565-67B3-45BF-A64C-29E6F2DB47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73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45565-67B3-45BF-A64C-29E6F2DB47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26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45565-67B3-45BF-A64C-29E6F2DB47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0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45565-67B3-45BF-A64C-29E6F2DB47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8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45565-67B3-45BF-A64C-29E6F2DB47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4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5424C-EB69-47CB-84EE-EBB71AE953A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5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5424C-EB69-47CB-84EE-EBB71AE953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8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8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5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4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9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2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6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4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7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C3AF1-7175-3145-A2E5-9DC13A4C64E2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8C03E-CC40-4B44-A214-4B4448A7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4.em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pic>
        <p:nvPicPr>
          <p:cNvPr id="3" name="Picture 1" descr="LaLaAndLoren_F01_Smal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47" y="22573"/>
            <a:ext cx="7790542" cy="592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42013" y="5966454"/>
            <a:ext cx="6488811" cy="831380"/>
            <a:chOff x="2049964" y="5943881"/>
            <a:chExt cx="6488811" cy="8313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9617" y="5943881"/>
              <a:ext cx="2619158" cy="8313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9964" y="5943881"/>
              <a:ext cx="2620280" cy="781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0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38778"/>
            <a:ext cx="9067800" cy="7042877"/>
            <a:chOff x="5" y="63814"/>
            <a:chExt cx="9067800" cy="7042877"/>
          </a:xfrm>
        </p:grpSpPr>
        <p:pic>
          <p:nvPicPr>
            <p:cNvPr id="4" name="Picture 11" descr="Peopl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139" y="650414"/>
              <a:ext cx="2861317" cy="384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54" y="225425"/>
              <a:ext cx="2470880" cy="332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Lipstick.png"/>
            <p:cNvPicPr>
              <a:picLocks noChangeAspect="1"/>
            </p:cNvPicPr>
            <p:nvPr/>
          </p:nvPicPr>
          <p:blipFill>
            <a:blip r:embed="rId5" cstate="email">
              <a:extLst/>
            </a:blip>
            <a:stretch>
              <a:fillRect/>
            </a:stretch>
          </p:blipFill>
          <p:spPr>
            <a:xfrm>
              <a:off x="1853794" y="2535454"/>
              <a:ext cx="4083870" cy="2712103"/>
            </a:xfrm>
            <a:prstGeom prst="ellipse">
              <a:avLst/>
            </a:prstGeom>
            <a:noFill/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350606">
              <a:off x="5461248" y="63814"/>
              <a:ext cx="2354633" cy="324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3" descr="RedEart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8782" y="1279680"/>
              <a:ext cx="1459987" cy="210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InStyle cover.bmp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" y="3751115"/>
              <a:ext cx="2304241" cy="3073885"/>
            </a:xfrm>
            <a:prstGeom prst="rect">
              <a:avLst/>
            </a:prstGeom>
          </p:spPr>
        </p:pic>
        <p:pic>
          <p:nvPicPr>
            <p:cNvPr id="10" name="Picture 9" descr="InStyle spread - edited.bmp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155" y="4902518"/>
              <a:ext cx="1494293" cy="19431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424448" y="5874068"/>
              <a:ext cx="41069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Revista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InStyle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/>
              </a:r>
              <a:b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</a:br>
              <a:r>
                <a:rPr lang="en-US" sz="14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Circulación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mensual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: 9,780,000</a:t>
              </a:r>
            </a:p>
            <a:p>
              <a:r>
                <a:rPr lang="en-US" sz="1400" dirty="0" err="1" smtClean="0">
                  <a:latin typeface="Century Gothic" pitchFamily="34" charset="0"/>
                </a:rPr>
                <a:t>Esta</a:t>
              </a:r>
              <a:r>
                <a:rPr lang="en-US" sz="1400" dirty="0" smtClean="0">
                  <a:latin typeface="Century Gothic" pitchFamily="34" charset="0"/>
                </a:rPr>
                <a:t> </a:t>
              </a:r>
              <a:r>
                <a:rPr lang="en-US" sz="1400" dirty="0" err="1" smtClean="0">
                  <a:latin typeface="Century Gothic" pitchFamily="34" charset="0"/>
                </a:rPr>
                <a:t>revista</a:t>
              </a:r>
              <a:r>
                <a:rPr lang="en-US" sz="1400" dirty="0" smtClean="0">
                  <a:latin typeface="Century Gothic" pitchFamily="34" charset="0"/>
                </a:rPr>
                <a:t> </a:t>
              </a:r>
              <a:r>
                <a:rPr lang="en-US" sz="1400" dirty="0" err="1" smtClean="0">
                  <a:latin typeface="Century Gothic" pitchFamily="34" charset="0"/>
                </a:rPr>
                <a:t>destaca</a:t>
              </a:r>
              <a:r>
                <a:rPr lang="en-US" sz="1400" dirty="0" smtClean="0">
                  <a:latin typeface="Century Gothic" pitchFamily="34" charset="0"/>
                </a:rPr>
                <a:t> la </a:t>
              </a:r>
              <a:r>
                <a:rPr lang="pt-BR" sz="1400" dirty="0" smtClean="0">
                  <a:latin typeface="Century Gothic" pitchFamily="34" charset="0"/>
                </a:rPr>
                <a:t>Brocha </a:t>
              </a:r>
              <a:r>
                <a:rPr lang="pt-BR" sz="1400" dirty="0">
                  <a:latin typeface="Century Gothic" pitchFamily="34" charset="0"/>
                </a:rPr>
                <a:t>para Contorno de </a:t>
              </a:r>
              <a:r>
                <a:rPr lang="pt-BR" sz="1400" dirty="0" smtClean="0">
                  <a:latin typeface="Century Gothic" pitchFamily="34" charset="0"/>
                </a:rPr>
                <a:t>Pómulos de </a:t>
              </a:r>
              <a:r>
                <a:rPr lang="en-US" sz="1400" dirty="0" smtClean="0">
                  <a:latin typeface="Century Gothic" pitchFamily="34" charset="0"/>
                </a:rPr>
                <a:t>Motives</a:t>
              </a:r>
              <a:endParaRPr lang="en-US" sz="1400" dirty="0">
                <a:latin typeface="Century Gothic" pitchFamily="34" charset="0"/>
              </a:endParaRPr>
            </a:p>
          </p:txBody>
        </p:sp>
        <p:pic>
          <p:nvPicPr>
            <p:cNvPr id="12" name="Picture 11" descr="US_ENG_32MBR_C32MBR_motivesCheekContourBrush_0709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96571">
              <a:off x="1742916" y="5660994"/>
              <a:ext cx="578279" cy="144569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937666" y="3223310"/>
              <a:ext cx="31301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 smtClean="0">
                  <a:latin typeface="Century Gothic" pitchFamily="34" charset="0"/>
                </a:rPr>
                <a:t>Revista</a:t>
              </a:r>
              <a:r>
                <a:rPr lang="en-US" sz="1400" b="1" dirty="0" smtClean="0">
                  <a:latin typeface="Century Gothic" pitchFamily="34" charset="0"/>
                </a:rPr>
                <a:t> Latina </a:t>
              </a:r>
            </a:p>
            <a:p>
              <a:r>
                <a:rPr lang="es-ES" sz="1400" dirty="0" smtClean="0">
                  <a:latin typeface="Century Gothic" panose="020B0502020202020204" pitchFamily="34" charset="0"/>
                </a:rPr>
                <a:t>Destaca nuestra sombra de ojos por ser la ganadora del premio a la mejor sombra de ojos. </a:t>
              </a:r>
              <a:endParaRPr lang="en-US" sz="1400" dirty="0">
                <a:latin typeface="Century Gothic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521" y="4119914"/>
              <a:ext cx="1827707" cy="2521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824221" y="4951705"/>
              <a:ext cx="240525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Revista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Lucky</a:t>
              </a:r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/>
              </a:r>
              <a:b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</a:br>
              <a:r>
                <a:rPr lang="en-US" sz="14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Circulación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mensual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: 2,821,960</a:t>
              </a:r>
              <a:endParaRPr lang="en-US" sz="1400" b="1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r>
                <a:rPr lang="en-US" sz="1400" dirty="0" err="1">
                  <a:latin typeface="Century Gothic"/>
                  <a:cs typeface="Century Gothic"/>
                </a:rPr>
                <a:t>Khloé</a:t>
              </a:r>
              <a:r>
                <a:rPr lang="en-US" sz="1400" dirty="0">
                  <a:latin typeface="Century Gothic"/>
                  <a:cs typeface="Century Gothic"/>
                </a:rPr>
                <a:t> Kardashian </a:t>
              </a:r>
              <a:r>
                <a:rPr lang="en-US" sz="1400" dirty="0" err="1" smtClean="0">
                  <a:latin typeface="Century Gothic"/>
                  <a:cs typeface="Century Gothic"/>
                </a:rPr>
                <a:t>usa</a:t>
              </a:r>
              <a:r>
                <a:rPr lang="en-US" sz="1400" dirty="0" smtClean="0">
                  <a:latin typeface="Century Gothic"/>
                  <a:cs typeface="Century Gothic"/>
                </a:rPr>
                <a:t> Motives en la </a:t>
              </a:r>
              <a:r>
                <a:rPr lang="en-US" sz="1400" dirty="0" err="1" smtClean="0">
                  <a:latin typeface="Century Gothic"/>
                  <a:cs typeface="Century Gothic"/>
                </a:rPr>
                <a:t>portada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6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15" name="Rectangle 2"/>
          <p:cNvSpPr txBox="1">
            <a:spLocks/>
          </p:cNvSpPr>
          <p:nvPr/>
        </p:nvSpPr>
        <p:spPr>
          <a:xfrm>
            <a:off x="925287" y="495222"/>
            <a:ext cx="7328560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b="0" dirty="0">
                <a:latin typeface="Century Gothic" charset="0"/>
              </a:rPr>
              <a:t>MOTIVES</a:t>
            </a:r>
            <a:r>
              <a:rPr lang="en-US" b="0" baseline="30000" dirty="0">
                <a:latin typeface="Century Gothic" charset="0"/>
              </a:rPr>
              <a:t>®</a:t>
            </a:r>
            <a:r>
              <a:rPr lang="en-US" b="0" dirty="0">
                <a:latin typeface="Century Gothic" charset="0"/>
              </a:rPr>
              <a:t> </a:t>
            </a:r>
            <a:r>
              <a:rPr lang="en-US" b="0" dirty="0" smtClean="0">
                <a:latin typeface="Century Gothic" charset="0"/>
              </a:rPr>
              <a:t>FOR LA LA</a:t>
            </a:r>
            <a:endParaRPr lang="en-US" b="0" dirty="0">
              <a:latin typeface="Century Gothic" charset="0"/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b="0" dirty="0" smtClean="0">
                <a:latin typeface="Century Gothic" charset="0"/>
              </a:rPr>
              <a:t>HA APARECIDO EN:</a:t>
            </a:r>
            <a:endParaRPr lang="en-US" b="0" dirty="0">
              <a:latin typeface="Century Gothic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1592106"/>
            <a:ext cx="8991600" cy="5294469"/>
            <a:chOff x="152400" y="1592106"/>
            <a:chExt cx="8991600" cy="5294469"/>
          </a:xfrm>
        </p:grpSpPr>
        <p:pic>
          <p:nvPicPr>
            <p:cNvPr id="19" name="Picture 18" descr="La La Juicy cover.bmp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1592106"/>
              <a:ext cx="2353410" cy="3151344"/>
            </a:xfrm>
            <a:prstGeom prst="rect">
              <a:avLst/>
            </a:prstGeom>
          </p:spPr>
        </p:pic>
        <p:pic>
          <p:nvPicPr>
            <p:cNvPr id="20" name="Picture 19" descr="la la juicy spread.bmp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150" y="4143375"/>
              <a:ext cx="4008900" cy="27432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86025" y="2074779"/>
              <a:ext cx="34290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000000"/>
                  </a:solidFill>
                  <a:latin typeface="Century Gothic" pitchFamily="34" charset="0"/>
                </a:rPr>
                <a:t>Revista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 pitchFamily="34" charset="0"/>
                </a:rPr>
                <a:t> Juicy </a:t>
              </a:r>
            </a:p>
            <a:p>
              <a:r>
                <a:rPr lang="en-US" sz="1400" b="1" dirty="0" err="1" smtClean="0">
                  <a:solidFill>
                    <a:srgbClr val="000000"/>
                  </a:solidFill>
                  <a:latin typeface="Century Gothic" pitchFamily="34" charset="0"/>
                </a:rPr>
                <a:t>Circulación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 pitchFamily="34" charset="0"/>
                </a:rPr>
                <a:t> 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entury Gothic" pitchFamily="34" charset="0"/>
                </a:rPr>
                <a:t>mensual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 pitchFamily="34" charset="0"/>
                </a:rPr>
                <a:t>: 150,000 </a:t>
              </a:r>
            </a:p>
            <a:p>
              <a:r>
                <a:rPr lang="en-US" sz="1400" dirty="0" smtClean="0">
                  <a:latin typeface="Century Gothic" pitchFamily="34" charset="0"/>
                </a:rPr>
                <a:t>“Los </a:t>
              </a:r>
              <a:r>
                <a:rPr lang="en-US" sz="1400" dirty="0" err="1" smtClean="0">
                  <a:latin typeface="Century Gothic" pitchFamily="34" charset="0"/>
                </a:rPr>
                <a:t>cosméticos</a:t>
              </a:r>
              <a:r>
                <a:rPr lang="en-US" sz="1400" dirty="0" smtClean="0">
                  <a:latin typeface="Century Gothic" pitchFamily="34" charset="0"/>
                </a:rPr>
                <a:t> Motives </a:t>
              </a:r>
              <a:r>
                <a:rPr lang="en-US" sz="1400" dirty="0" err="1" smtClean="0">
                  <a:latin typeface="Century Gothic" pitchFamily="34" charset="0"/>
                </a:rPr>
                <a:t>están</a:t>
              </a:r>
              <a:r>
                <a:rPr lang="en-US" sz="1400" dirty="0" smtClean="0">
                  <a:latin typeface="Century Gothic" pitchFamily="34" charset="0"/>
                </a:rPr>
                <a:t> </a:t>
              </a:r>
              <a:r>
                <a:rPr lang="en-US" sz="1400" dirty="0" err="1" smtClean="0">
                  <a:latin typeface="Century Gothic" pitchFamily="34" charset="0"/>
                </a:rPr>
                <a:t>elaborados</a:t>
              </a:r>
              <a:r>
                <a:rPr lang="en-US" sz="1400" dirty="0" smtClean="0">
                  <a:latin typeface="Century Gothic" pitchFamily="34" charset="0"/>
                </a:rPr>
                <a:t> con </a:t>
              </a:r>
              <a:r>
                <a:rPr lang="en-US" sz="1400" dirty="0" err="1" smtClean="0">
                  <a:latin typeface="Century Gothic" pitchFamily="34" charset="0"/>
                </a:rPr>
                <a:t>vitaminas</a:t>
              </a:r>
              <a:r>
                <a:rPr lang="en-US" sz="1400" dirty="0" smtClean="0">
                  <a:latin typeface="Century Gothic" pitchFamily="34" charset="0"/>
                </a:rPr>
                <a:t> y </a:t>
              </a:r>
              <a:r>
                <a:rPr lang="en-US" sz="1400" dirty="0" err="1" smtClean="0">
                  <a:latin typeface="Century Gothic" pitchFamily="34" charset="0"/>
                </a:rPr>
                <a:t>antioxidantes</a:t>
              </a:r>
              <a:r>
                <a:rPr lang="en-US" sz="1400" dirty="0" smtClean="0">
                  <a:latin typeface="Century Gothic" pitchFamily="34" charset="0"/>
                </a:rPr>
                <a:t> que </a:t>
              </a:r>
              <a:r>
                <a:rPr lang="en-US" sz="1400" dirty="0" err="1" smtClean="0">
                  <a:latin typeface="Century Gothic" pitchFamily="34" charset="0"/>
                </a:rPr>
                <a:t>nutren</a:t>
              </a:r>
              <a:r>
                <a:rPr lang="en-US" sz="1400" dirty="0" smtClean="0">
                  <a:latin typeface="Century Gothic" pitchFamily="34" charset="0"/>
                </a:rPr>
                <a:t> la </a:t>
              </a:r>
              <a:r>
                <a:rPr lang="en-US" sz="1400" dirty="0" err="1" smtClean="0">
                  <a:latin typeface="Century Gothic" pitchFamily="34" charset="0"/>
                </a:rPr>
                <a:t>piel</a:t>
              </a:r>
              <a:r>
                <a:rPr lang="en-US" sz="1400" dirty="0" smtClean="0">
                  <a:latin typeface="Century Gothic" pitchFamily="34" charset="0"/>
                </a:rPr>
                <a:t> </a:t>
              </a:r>
              <a:r>
                <a:rPr lang="en-US" sz="1400" dirty="0" err="1" smtClean="0">
                  <a:latin typeface="Century Gothic" pitchFamily="34" charset="0"/>
                </a:rPr>
                <a:t>mejorando</a:t>
              </a:r>
              <a:r>
                <a:rPr lang="en-US" sz="1400" dirty="0" smtClean="0">
                  <a:latin typeface="Century Gothic" pitchFamily="34" charset="0"/>
                </a:rPr>
                <a:t> su </a:t>
              </a:r>
              <a:r>
                <a:rPr lang="en-US" sz="1400" dirty="0" err="1" smtClean="0">
                  <a:latin typeface="Century Gothic" pitchFamily="34" charset="0"/>
                </a:rPr>
                <a:t>belleza</a:t>
              </a:r>
              <a:r>
                <a:rPr lang="en-US" sz="1400" dirty="0" smtClean="0">
                  <a:latin typeface="Century Gothic" pitchFamily="34" charset="0"/>
                </a:rPr>
                <a:t> natural.”</a:t>
              </a:r>
              <a:endParaRPr lang="en-US" sz="1400" dirty="0">
                <a:latin typeface="Century Gothic" pitchFamily="34" charset="0"/>
              </a:endParaRPr>
            </a:p>
          </p:txBody>
        </p:sp>
        <p:pic>
          <p:nvPicPr>
            <p:cNvPr id="22" name="Picture 21" descr="Latina cover - confetti.bmp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8086" y="1596390"/>
              <a:ext cx="2253095" cy="310896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791200" y="4683912"/>
              <a:ext cx="3352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000000"/>
                  </a:solidFill>
                  <a:latin typeface="Century Gothic" pitchFamily="34" charset="0"/>
                </a:rPr>
                <a:t>Revista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 pitchFamily="34" charset="0"/>
                </a:rPr>
                <a:t> Latina</a:t>
              </a:r>
            </a:p>
            <a:p>
              <a:r>
                <a:rPr lang="en-US" sz="1400" b="1" dirty="0" err="1" smtClean="0">
                  <a:solidFill>
                    <a:srgbClr val="000000"/>
                  </a:solidFill>
                  <a:latin typeface="Century Gothic" pitchFamily="34" charset="0"/>
                </a:rPr>
                <a:t>Circulación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 pitchFamily="34" charset="0"/>
                </a:rPr>
                <a:t> 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entury Gothic" pitchFamily="34" charset="0"/>
                </a:rPr>
                <a:t>mensual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 pitchFamily="34" charset="0"/>
                </a:rPr>
                <a:t>: 400,000 </a:t>
              </a:r>
            </a:p>
            <a:p>
              <a:r>
                <a:rPr lang="en-US" sz="1400" dirty="0" smtClean="0">
                  <a:latin typeface="Century Gothic" pitchFamily="34" charset="0"/>
                </a:rPr>
                <a:t>“El </a:t>
              </a:r>
              <a:r>
                <a:rPr lang="en-US" sz="1400" dirty="0" err="1" smtClean="0">
                  <a:latin typeface="Century Gothic" pitchFamily="34" charset="0"/>
                </a:rPr>
                <a:t>Esmalte</a:t>
              </a:r>
              <a:r>
                <a:rPr lang="en-US" sz="1400" dirty="0" smtClean="0">
                  <a:latin typeface="Century Gothic" pitchFamily="34" charset="0"/>
                </a:rPr>
                <a:t> de </a:t>
              </a:r>
              <a:r>
                <a:rPr lang="en-US" sz="1400" dirty="0" err="1" smtClean="0">
                  <a:latin typeface="Century Gothic" pitchFamily="34" charset="0"/>
                </a:rPr>
                <a:t>Uñas</a:t>
              </a:r>
              <a:r>
                <a:rPr lang="en-US" sz="1400" dirty="0" smtClean="0">
                  <a:latin typeface="Century Gothic" pitchFamily="34" charset="0"/>
                </a:rPr>
                <a:t> Motives for La </a:t>
              </a:r>
              <a:r>
                <a:rPr lang="en-US" sz="1400" dirty="0" err="1" smtClean="0">
                  <a:latin typeface="Century Gothic" pitchFamily="34" charset="0"/>
                </a:rPr>
                <a:t>La</a:t>
              </a:r>
              <a:r>
                <a:rPr lang="en-US" sz="1400" dirty="0" smtClean="0">
                  <a:latin typeface="Century Gothic" pitchFamily="34" charset="0"/>
                </a:rPr>
                <a:t> Confetti – </a:t>
              </a:r>
              <a:r>
                <a:rPr lang="en-US" sz="1400" dirty="0" err="1" smtClean="0">
                  <a:latin typeface="Century Gothic" pitchFamily="34" charset="0"/>
                </a:rPr>
                <a:t>te</a:t>
              </a:r>
              <a:r>
                <a:rPr lang="en-US" sz="1400" dirty="0" smtClean="0">
                  <a:latin typeface="Century Gothic" pitchFamily="34" charset="0"/>
                </a:rPr>
                <a:t> </a:t>
              </a:r>
              <a:r>
                <a:rPr lang="en-US" sz="1400" dirty="0" err="1" smtClean="0">
                  <a:latin typeface="Century Gothic" pitchFamily="34" charset="0"/>
                </a:rPr>
                <a:t>brinda</a:t>
              </a:r>
              <a:r>
                <a:rPr lang="en-US" sz="1400" dirty="0" smtClean="0">
                  <a:latin typeface="Century Gothic" pitchFamily="34" charset="0"/>
                </a:rPr>
                <a:t> un color </a:t>
              </a:r>
              <a:r>
                <a:rPr lang="en-US" sz="1400" dirty="0" err="1" smtClean="0">
                  <a:latin typeface="Century Gothic" pitchFamily="34" charset="0"/>
                </a:rPr>
                <a:t>brillante</a:t>
              </a:r>
              <a:r>
                <a:rPr lang="en-US" sz="1400" dirty="0" smtClean="0">
                  <a:latin typeface="Century Gothic" pitchFamily="34" charset="0"/>
                </a:rPr>
                <a:t> y </a:t>
              </a:r>
              <a:r>
                <a:rPr lang="en-US" sz="1400" dirty="0" err="1" smtClean="0">
                  <a:latin typeface="Century Gothic" pitchFamily="34" charset="0"/>
                </a:rPr>
                <a:t>alegre</a:t>
              </a:r>
              <a:r>
                <a:rPr lang="en-US" sz="1400" dirty="0" smtClean="0">
                  <a:latin typeface="Century Gothic" pitchFamily="34" charset="0"/>
                </a:rPr>
                <a:t> que </a:t>
              </a:r>
              <a:r>
                <a:rPr lang="en-US" sz="1400" dirty="0" err="1" smtClean="0">
                  <a:latin typeface="Century Gothic" pitchFamily="34" charset="0"/>
                </a:rPr>
                <a:t>complementa</a:t>
              </a:r>
              <a:r>
                <a:rPr lang="en-US" sz="1400" dirty="0" smtClean="0">
                  <a:latin typeface="Century Gothic" pitchFamily="34" charset="0"/>
                </a:rPr>
                <a:t> </a:t>
              </a:r>
              <a:r>
                <a:rPr lang="en-US" sz="1400" dirty="0" err="1" smtClean="0">
                  <a:latin typeface="Century Gothic" pitchFamily="34" charset="0"/>
                </a:rPr>
                <a:t>tu</a:t>
              </a:r>
              <a:r>
                <a:rPr lang="en-US" sz="1400" dirty="0" smtClean="0">
                  <a:latin typeface="Century Gothic" pitchFamily="34" charset="0"/>
                </a:rPr>
                <a:t> look de </a:t>
              </a:r>
              <a:r>
                <a:rPr lang="en-US" sz="1400" dirty="0" err="1" smtClean="0">
                  <a:latin typeface="Century Gothic" pitchFamily="34" charset="0"/>
                </a:rPr>
                <a:t>manera</a:t>
              </a:r>
              <a:r>
                <a:rPr lang="en-US" sz="1400" dirty="0" smtClean="0">
                  <a:latin typeface="Century Gothic" pitchFamily="34" charset="0"/>
                </a:rPr>
                <a:t> perfecta.”</a:t>
              </a:r>
              <a:endParaRPr lang="en-US" sz="1400" dirty="0">
                <a:latin typeface="Century Gothic" pitchFamily="34" charset="0"/>
              </a:endParaRPr>
            </a:p>
          </p:txBody>
        </p:sp>
        <p:pic>
          <p:nvPicPr>
            <p:cNvPr id="24" name="Picture 23" descr="US_ENG_5005MNP_motives-for-la-la_nail-lacquer_confetti_1012 copy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8800" y="2291715"/>
              <a:ext cx="1591056" cy="2651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002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3" name="Rectangle 3"/>
          <p:cNvSpPr txBox="1">
            <a:spLocks/>
          </p:cNvSpPr>
          <p:nvPr/>
        </p:nvSpPr>
        <p:spPr>
          <a:xfrm>
            <a:off x="457200" y="943428"/>
            <a:ext cx="8686800" cy="4136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¡</a:t>
            </a:r>
            <a:r>
              <a:rPr lang="en-US" dirty="0" err="1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Llevamos</a:t>
            </a:r>
            <a:r>
              <a:rPr lang="en-US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 los </a:t>
            </a:r>
            <a:r>
              <a:rPr lang="en-US" dirty="0" err="1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cosméticos</a:t>
            </a:r>
            <a:r>
              <a:rPr lang="en-US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 a </a:t>
            </a:r>
            <a:r>
              <a:rPr lang="en-US" dirty="0" err="1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tu</a:t>
            </a:r>
            <a:r>
              <a:rPr lang="en-US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hogar</a:t>
            </a:r>
            <a:r>
              <a:rPr lang="en-US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!</a:t>
            </a:r>
          </a:p>
          <a:p>
            <a:pPr marL="0" lvl="0" indent="0">
              <a:buNone/>
              <a:defRPr/>
            </a:pPr>
            <a:endParaRPr lang="en-US" dirty="0">
              <a:solidFill>
                <a:sysClr val="windowText" lastClr="000000"/>
              </a:solidFill>
              <a:latin typeface="Century Gothic" pitchFamily="34" charset="0"/>
              <a:cs typeface="MS PGothic" charset="0"/>
            </a:endParaRPr>
          </a:p>
          <a:p>
            <a:pPr lvl="0">
              <a:defRPr/>
            </a:pPr>
            <a:r>
              <a:rPr lang="es-ES" sz="2400" dirty="0">
                <a:solidFill>
                  <a:sysClr val="windowText" lastClr="000000"/>
                </a:solidFill>
                <a:cs typeface="MS PGothic" charset="0"/>
              </a:rPr>
              <a:t>Línea de cosméticos personalizable</a:t>
            </a:r>
          </a:p>
          <a:p>
            <a:pPr lvl="0">
              <a:defRPr/>
            </a:pPr>
            <a:r>
              <a:rPr lang="es-ES" sz="2400" dirty="0" smtClean="0">
                <a:solidFill>
                  <a:sysClr val="windowText" lastClr="000000"/>
                </a:solidFill>
                <a:cs typeface="MS PGothic" charset="0"/>
              </a:rPr>
              <a:t>Ideal para toda </a:t>
            </a:r>
            <a:r>
              <a:rPr lang="es-ES" sz="2400" dirty="0">
                <a:solidFill>
                  <a:sysClr val="windowText" lastClr="000000"/>
                </a:solidFill>
                <a:cs typeface="MS PGothic" charset="0"/>
              </a:rPr>
              <a:t>edad, tono y tipo de piel </a:t>
            </a:r>
          </a:p>
          <a:p>
            <a:pPr lvl="0">
              <a:defRPr/>
            </a:pPr>
            <a:r>
              <a:rPr lang="es-ES" sz="2400" dirty="0">
                <a:solidFill>
                  <a:sysClr val="windowText" lastClr="000000"/>
                </a:solidFill>
                <a:cs typeface="MS PGothic" charset="0"/>
              </a:rPr>
              <a:t>Fórmulas perfectas </a:t>
            </a:r>
            <a:r>
              <a:rPr lang="es-ES" sz="2400" dirty="0" smtClean="0">
                <a:solidFill>
                  <a:sysClr val="windowText" lastClr="000000"/>
                </a:solidFill>
                <a:cs typeface="MS PGothic" charset="0"/>
              </a:rPr>
              <a:t>de fácil aplicación y bello acabado</a:t>
            </a:r>
          </a:p>
          <a:p>
            <a:pPr lvl="0">
              <a:defRPr/>
            </a:pPr>
            <a:r>
              <a:rPr lang="es-ES" sz="2400" dirty="0" smtClean="0">
                <a:solidFill>
                  <a:sysClr val="windowText" lastClr="000000"/>
                </a:solidFill>
                <a:cs typeface="MS PGothic" charset="0"/>
              </a:rPr>
              <a:t>Polvos </a:t>
            </a:r>
            <a:r>
              <a:rPr lang="es-ES" sz="2400" dirty="0" err="1" smtClean="0">
                <a:solidFill>
                  <a:sysClr val="windowText" lastClr="000000"/>
                </a:solidFill>
                <a:cs typeface="MS PGothic" charset="0"/>
              </a:rPr>
              <a:t>micropulverizados</a:t>
            </a:r>
            <a:r>
              <a:rPr lang="es-ES" sz="2400" dirty="0" smtClean="0">
                <a:solidFill>
                  <a:sysClr val="windowText" lastClr="000000"/>
                </a:solidFill>
                <a:cs typeface="MS PGothic" charset="0"/>
              </a:rPr>
              <a:t> </a:t>
            </a:r>
            <a:r>
              <a:rPr lang="es-ES" sz="2400" dirty="0">
                <a:solidFill>
                  <a:sysClr val="windowText" lastClr="000000"/>
                </a:solidFill>
                <a:cs typeface="MS PGothic" charset="0"/>
              </a:rPr>
              <a:t>para un acabado suave y sin defectos </a:t>
            </a:r>
          </a:p>
          <a:p>
            <a:pPr lvl="0">
              <a:defRPr/>
            </a:pPr>
            <a:r>
              <a:rPr lang="es-ES" sz="2400" dirty="0">
                <a:solidFill>
                  <a:sysClr val="windowText" lastClr="000000"/>
                </a:solidFill>
                <a:cs typeface="MS PGothic" charset="0"/>
              </a:rPr>
              <a:t>Cosméticos </a:t>
            </a:r>
            <a:r>
              <a:rPr lang="es-ES" sz="2400" dirty="0" smtClean="0">
                <a:solidFill>
                  <a:sysClr val="windowText" lastClr="000000"/>
                </a:solidFill>
                <a:cs typeface="MS PGothic" charset="0"/>
              </a:rPr>
              <a:t>con la pigmentación perfecta para sesiones </a:t>
            </a:r>
            <a:r>
              <a:rPr lang="es-ES" sz="2400" dirty="0">
                <a:solidFill>
                  <a:sysClr val="windowText" lastClr="000000"/>
                </a:solidFill>
                <a:cs typeface="MS PGothic" charset="0"/>
              </a:rPr>
              <a:t>de fotos y desfiles de moda </a:t>
            </a:r>
          </a:p>
          <a:p>
            <a:pPr lvl="0">
              <a:defRPr/>
            </a:pPr>
            <a:r>
              <a:rPr lang="es-ES" sz="2400" dirty="0" smtClean="0">
                <a:solidFill>
                  <a:sysClr val="windowText" lastClr="000000"/>
                </a:solidFill>
                <a:cs typeface="MS PGothic" charset="0"/>
              </a:rPr>
              <a:t>Cosméticos galardonados </a:t>
            </a:r>
            <a:endParaRPr lang="es-ES" sz="2400" dirty="0">
              <a:solidFill>
                <a:sysClr val="windowText" lastClr="000000"/>
              </a:solidFill>
              <a:cs typeface="MS PGothic" charset="0"/>
            </a:endParaRPr>
          </a:p>
          <a:p>
            <a:pPr lvl="0">
              <a:defRPr/>
            </a:pPr>
            <a:r>
              <a:rPr lang="es-ES" sz="2400" dirty="0">
                <a:solidFill>
                  <a:sysClr val="windowText" lastClr="000000"/>
                </a:solidFill>
                <a:cs typeface="MS PGothic" charset="0"/>
              </a:rPr>
              <a:t>Fórmulas patentadas </a:t>
            </a:r>
          </a:p>
          <a:p>
            <a:pPr lvl="0">
              <a:defRPr/>
            </a:pPr>
            <a:r>
              <a:rPr lang="es-ES" sz="2400" dirty="0" err="1">
                <a:solidFill>
                  <a:sysClr val="windowText" lastClr="000000"/>
                </a:solidFill>
                <a:cs typeface="MS PGothic" charset="0"/>
              </a:rPr>
              <a:t>Hipoalergénicos</a:t>
            </a:r>
            <a:r>
              <a:rPr lang="es-ES" sz="2400" dirty="0">
                <a:solidFill>
                  <a:sysClr val="windowText" lastClr="000000"/>
                </a:solidFill>
                <a:cs typeface="MS PGothic" charset="0"/>
              </a:rPr>
              <a:t> </a:t>
            </a:r>
          </a:p>
          <a:p>
            <a:pPr lvl="0">
              <a:defRPr/>
            </a:pPr>
            <a:r>
              <a:rPr lang="es-ES" sz="2400" dirty="0">
                <a:solidFill>
                  <a:sysClr val="windowText" lastClr="000000"/>
                </a:solidFill>
                <a:cs typeface="MS PGothic" charset="0"/>
              </a:rPr>
              <a:t>Sin pruebas en animales </a:t>
            </a:r>
          </a:p>
          <a:p>
            <a:pPr lvl="0">
              <a:defRPr/>
            </a:pPr>
            <a:r>
              <a:rPr lang="es-ES" sz="2400" dirty="0" smtClean="0">
                <a:solidFill>
                  <a:sysClr val="windowText" lastClr="000000"/>
                </a:solidFill>
                <a:cs typeface="MS PGothic" charset="0"/>
              </a:rPr>
              <a:t>Con la calidad de los cosméticos </a:t>
            </a:r>
            <a:r>
              <a:rPr lang="es-ES" sz="2400" dirty="0" err="1" smtClean="0">
                <a:solidFill>
                  <a:sysClr val="windowText" lastClr="000000"/>
                </a:solidFill>
                <a:cs typeface="MS PGothic" charset="0"/>
              </a:rPr>
              <a:t>Chanel</a:t>
            </a:r>
            <a:r>
              <a:rPr lang="es-ES" sz="2400" dirty="0" smtClean="0">
                <a:solidFill>
                  <a:sysClr val="windowText" lastClr="000000"/>
                </a:solidFill>
                <a:cs typeface="MS PGothic" charset="0"/>
              </a:rPr>
              <a:t> pero a </a:t>
            </a:r>
            <a:r>
              <a:rPr lang="es-ES" sz="2400" dirty="0">
                <a:solidFill>
                  <a:sysClr val="windowText" lastClr="000000"/>
                </a:solidFill>
                <a:cs typeface="MS PGothic" charset="0"/>
              </a:rPr>
              <a:t>un precio </a:t>
            </a:r>
            <a:r>
              <a:rPr lang="es-ES" sz="2400" dirty="0" smtClean="0">
                <a:solidFill>
                  <a:sysClr val="windowText" lastClr="000000"/>
                </a:solidFill>
                <a:cs typeface="MS PGothic" charset="0"/>
              </a:rPr>
              <a:t>más asequible que el de Cosméticos Mac</a:t>
            </a:r>
            <a:endParaRPr lang="en-US" sz="2400" dirty="0">
              <a:solidFill>
                <a:sysClr val="windowText" lastClr="000000"/>
              </a:solidFill>
              <a:cs typeface="MS P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46" y="330200"/>
            <a:ext cx="7043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Cosméticos Motives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50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251181"/>
            <a:ext cx="9144000" cy="2687052"/>
          </a:xfrm>
          <a:prstGeom prst="rect">
            <a:avLst/>
          </a:prstGeom>
        </p:spPr>
      </p:pic>
      <p:sp>
        <p:nvSpPr>
          <p:cNvPr id="8" name="Rectangle 2"/>
          <p:cNvSpPr txBox="1">
            <a:spLocks/>
          </p:cNvSpPr>
          <p:nvPr/>
        </p:nvSpPr>
        <p:spPr>
          <a:xfrm>
            <a:off x="0" y="3924222"/>
            <a:ext cx="9159875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 err="1" smtClean="0">
                <a:latin typeface="Century Gothic" charset="0"/>
              </a:rPr>
              <a:t>Línea</a:t>
            </a:r>
            <a:r>
              <a:rPr lang="en-US" sz="3600" b="0" dirty="0" smtClean="0">
                <a:latin typeface="Century Gothic" charset="0"/>
              </a:rPr>
              <a:t> de </a:t>
            </a:r>
            <a:r>
              <a:rPr lang="en-US" sz="3600" b="0" dirty="0" err="1" smtClean="0">
                <a:latin typeface="Century Gothic" charset="0"/>
              </a:rPr>
              <a:t>productos</a:t>
            </a:r>
            <a:endParaRPr lang="en-US" sz="3600" b="0" dirty="0">
              <a:latin typeface="Century Gothic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49052" y="1980029"/>
            <a:ext cx="7042448" cy="1275376"/>
            <a:chOff x="1149052" y="1980029"/>
            <a:chExt cx="7042448" cy="1275376"/>
          </a:xfrm>
        </p:grpSpPr>
        <p:pic>
          <p:nvPicPr>
            <p:cNvPr id="11" name="Picture 10" descr="MotivesByLorenRidinger_0209_Black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9052" y="2045825"/>
              <a:ext cx="3225548" cy="1209580"/>
            </a:xfrm>
            <a:prstGeom prst="rect">
              <a:avLst/>
            </a:prstGeom>
          </p:spPr>
        </p:pic>
        <p:pic>
          <p:nvPicPr>
            <p:cNvPr id="12" name="Picture 11" descr="US_ENG_motivesForLaLaLogo_0512_Black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52" y="2153141"/>
              <a:ext cx="3164448" cy="947182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4677081" y="1980029"/>
              <a:ext cx="0" cy="1219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43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251181"/>
            <a:ext cx="9144000" cy="26870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28830" y="0"/>
            <a:ext cx="5205645" cy="6858000"/>
          </a:xfrm>
          <a:prstGeom prst="rect">
            <a:avLst/>
          </a:prstGeom>
        </p:spPr>
      </p:pic>
      <p:sp>
        <p:nvSpPr>
          <p:cNvPr id="8" name="Rectangle 2"/>
          <p:cNvSpPr txBox="1">
            <a:spLocks/>
          </p:cNvSpPr>
          <p:nvPr/>
        </p:nvSpPr>
        <p:spPr>
          <a:xfrm>
            <a:off x="0" y="2539922"/>
            <a:ext cx="4254499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 err="1" smtClean="0">
                <a:latin typeface="Century Gothic" charset="0"/>
              </a:rPr>
              <a:t>Prebase</a:t>
            </a:r>
            <a:r>
              <a:rPr lang="en-US" sz="3600" b="0" dirty="0" smtClean="0">
                <a:latin typeface="Century Gothic" charset="0"/>
              </a:rPr>
              <a:t> y Base</a:t>
            </a:r>
            <a:endParaRPr lang="en-US" sz="3600" b="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045369"/>
            <a:ext cx="9144000" cy="26870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401" y="3379290"/>
            <a:ext cx="4231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400" baseline="30000" dirty="0" smtClean="0">
                <a:solidFill>
                  <a:srgbClr val="000000"/>
                </a:solidFill>
              </a:rPr>
              <a:t>®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Corrector en </a:t>
            </a:r>
            <a:r>
              <a:rPr lang="en-AU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Crema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4304968"/>
            <a:ext cx="4231300" cy="1475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Cubre las ojeras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Proporciona una cobertura suave e intensa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Se puede usar solo o debajo de la base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Humecta el área seca bajo los ojos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Acondiciona la piel brindándole protección</a:t>
            </a:r>
          </a:p>
          <a:p>
            <a:pPr>
              <a:lnSpc>
                <a:spcPct val="80000"/>
              </a:lnSpc>
              <a:defRPr/>
            </a:pPr>
            <a:r>
              <a:rPr lang="es-ES" sz="1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antioxidante </a:t>
            </a: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con vitamina E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No forma grumos, no se quiebra ni se reseca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Elaborado a base de agua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1" y="6083472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entury Gothic"/>
              </a:rPr>
              <a:t>CD: 13,25 </a:t>
            </a:r>
            <a:r>
              <a:rPr lang="en-US" sz="1400" dirty="0" smtClean="0">
                <a:latin typeface="Century Gothic"/>
                <a:cs typeface="Century Gothic"/>
              </a:rPr>
              <a:t>€ 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</a:rPr>
              <a:t>PSV: 18,50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</a:rPr>
              <a:t>  BV</a:t>
            </a:r>
            <a:r>
              <a:rPr lang="en-US" sz="1400" dirty="0">
                <a:solidFill>
                  <a:srgbClr val="000000"/>
                </a:solidFill>
                <a:latin typeface="Century Gothic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</a:rPr>
              <a:t>9.5</a:t>
            </a:r>
          </a:p>
        </p:txBody>
      </p:sp>
      <p:pic>
        <p:nvPicPr>
          <p:cNvPr id="13" name="Picture 1" descr="CremeConceal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0" y="1326000"/>
            <a:ext cx="4084722" cy="127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291263" y="-308744"/>
            <a:ext cx="4772073" cy="3781735"/>
            <a:chOff x="-219243" y="-308744"/>
            <a:chExt cx="4772073" cy="3781735"/>
          </a:xfrm>
        </p:grpSpPr>
        <p:pic>
          <p:nvPicPr>
            <p:cNvPr id="12" name="Picture 11" descr="US_MavensSculptPalette_Fir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4280" y="-308744"/>
              <a:ext cx="3378550" cy="2481122"/>
            </a:xfrm>
            <a:prstGeom prst="rect">
              <a:avLst/>
            </a:prstGeom>
          </p:spPr>
        </p:pic>
        <p:pic>
          <p:nvPicPr>
            <p:cNvPr id="21" name="Picture 20" descr="US_MavensSculptPalette_Ic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9243" y="885115"/>
              <a:ext cx="3523916" cy="258787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4572000" y="3198315"/>
            <a:ext cx="4354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Paleta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Perfecionadora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Motives</a:t>
            </a:r>
            <a:r>
              <a:rPr lang="en-US" sz="2000" b="1" baseline="30000" dirty="0">
                <a:solidFill>
                  <a:srgbClr val="000000"/>
                </a:solidFill>
              </a:rPr>
              <a:t>®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Mavens Sculpt Series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3838243"/>
            <a:ext cx="41114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Contiene los tonos esenciales </a:t>
            </a:r>
            <a:r>
              <a:rPr lang="es-ES" sz="1400" dirty="0">
                <a:latin typeface="Century Gothic"/>
                <a:cs typeface="Century Gothic"/>
              </a:rPr>
              <a:t>para un maquillaje </a:t>
            </a:r>
            <a:r>
              <a:rPr lang="es-ES" sz="1400" dirty="0" smtClean="0">
                <a:latin typeface="Century Gothic"/>
                <a:cs typeface="Century Gothic"/>
              </a:rPr>
              <a:t>perfecto,</a:t>
            </a:r>
            <a:r>
              <a:rPr lang="es-ES" sz="1400" dirty="0" smtClean="0">
                <a:latin typeface="Century Gothic" panose="020B0502020202020204" pitchFamily="34" charset="0"/>
              </a:rPr>
              <a:t> </a:t>
            </a:r>
            <a:r>
              <a:rPr lang="es-ES" sz="1400" dirty="0">
                <a:latin typeface="Century Gothic" panose="020B0502020202020204" pitchFamily="34" charset="0"/>
              </a:rPr>
              <a:t>seleccionados por seis de nuestras Expertas de </a:t>
            </a:r>
            <a:r>
              <a:rPr lang="es-ES" sz="1400" dirty="0" smtClean="0">
                <a:latin typeface="Century Gothic" panose="020B0502020202020204" pitchFamily="34" charset="0"/>
              </a:rPr>
              <a:t>Motives</a:t>
            </a:r>
            <a:r>
              <a:rPr lang="es-ES" sz="1400" dirty="0" smtClean="0">
                <a:latin typeface="Century Gothic"/>
                <a:cs typeface="Century Gothic"/>
              </a:rPr>
              <a:t> </a:t>
            </a:r>
          </a:p>
          <a:p>
            <a:pPr marL="120650" indent="-120650">
              <a:buFont typeface="Arial"/>
              <a:buChar char="•"/>
            </a:pPr>
            <a:r>
              <a:rPr lang="es-ES" sz="1400" dirty="0" smtClean="0">
                <a:latin typeface="Century Gothic" panose="020B0502020202020204" pitchFamily="34" charset="0"/>
              </a:rPr>
              <a:t>Incluye </a:t>
            </a:r>
            <a:r>
              <a:rPr lang="es-ES" sz="1400" dirty="0">
                <a:latin typeface="Century Gothic" panose="020B0502020202020204" pitchFamily="34" charset="0"/>
              </a:rPr>
              <a:t>cuatro tonos de base en crema en tonos cálidos y fríos que te permiten destacar y mejorar los atributos naturales de tu rostro</a:t>
            </a:r>
          </a:p>
          <a:p>
            <a:pPr marL="120650" lvl="0" indent="-120650">
              <a:buFont typeface="Arial"/>
              <a:buChar char="•"/>
            </a:pPr>
            <a:r>
              <a:rPr lang="en-AU" sz="1400" dirty="0" err="1" smtClean="0">
                <a:latin typeface="Century Gothic"/>
                <a:cs typeface="Century Gothic"/>
              </a:rPr>
              <a:t>Viene</a:t>
            </a:r>
            <a:r>
              <a:rPr lang="en-AU" sz="1400" dirty="0" smtClean="0">
                <a:latin typeface="Century Gothic"/>
                <a:cs typeface="Century Gothic"/>
              </a:rPr>
              <a:t> en el </a:t>
            </a:r>
            <a:r>
              <a:rPr lang="en-AU" sz="1400" dirty="0" err="1" smtClean="0">
                <a:latin typeface="Century Gothic"/>
                <a:cs typeface="Century Gothic"/>
              </a:rPr>
              <a:t>tamaño</a:t>
            </a:r>
            <a:r>
              <a:rPr lang="en-AU" sz="1400" dirty="0" smtClean="0">
                <a:latin typeface="Century Gothic"/>
                <a:cs typeface="Century Gothic"/>
              </a:rPr>
              <a:t> perfecto para </a:t>
            </a:r>
            <a:r>
              <a:rPr lang="en-AU" sz="1400" dirty="0" err="1" smtClean="0">
                <a:latin typeface="Century Gothic"/>
                <a:cs typeface="Century Gothic"/>
              </a:rPr>
              <a:t>llevar</a:t>
            </a:r>
            <a:endParaRPr lang="en-AU" sz="1400" dirty="0" smtClean="0">
              <a:latin typeface="Century Gothic"/>
              <a:cs typeface="Century 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57222" y="6042071"/>
            <a:ext cx="40506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CD: 27,75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en-US" sz="1400" dirty="0" smtClean="0">
                <a:latin typeface="Century Gothic" pitchFamily="34" charset="0"/>
              </a:rPr>
              <a:t>   PSV: 38,75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en-US" sz="1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1400" dirty="0" smtClean="0">
                <a:latin typeface="Century Gothic" pitchFamily="34" charset="0"/>
              </a:rPr>
              <a:t>BV:</a:t>
            </a:r>
            <a:r>
              <a:rPr lang="en-US" sz="1400" b="1" dirty="0" smtClean="0">
                <a:latin typeface="Century Gothic" pitchFamily="34" charset="0"/>
              </a:rPr>
              <a:t> </a:t>
            </a:r>
            <a:r>
              <a:rPr lang="en-US" sz="1400" dirty="0" smtClean="0">
                <a:latin typeface="Century Gothic" pitchFamily="34" charset="0"/>
              </a:rPr>
              <a:t>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251181"/>
            <a:ext cx="9144000" cy="2687052"/>
          </a:xfrm>
          <a:prstGeom prst="rect">
            <a:avLst/>
          </a:prstGeom>
        </p:spPr>
      </p:pic>
      <p:sp>
        <p:nvSpPr>
          <p:cNvPr id="8" name="Rectangle 2"/>
          <p:cNvSpPr txBox="1">
            <a:spLocks/>
          </p:cNvSpPr>
          <p:nvPr/>
        </p:nvSpPr>
        <p:spPr>
          <a:xfrm>
            <a:off x="1" y="2539922"/>
            <a:ext cx="2971800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 smtClean="0">
                <a:latin typeface="Century Gothic" charset="0"/>
              </a:rPr>
              <a:t>Ojos</a:t>
            </a:r>
            <a:endParaRPr lang="en-US" sz="3600" b="0" dirty="0">
              <a:latin typeface="Century Gothic" charset="0"/>
            </a:endParaRPr>
          </a:p>
        </p:txBody>
      </p:sp>
      <p:pic>
        <p:nvPicPr>
          <p:cNvPr id="5" name="Picture 4" descr="shutterstock_1070870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899" y="0"/>
            <a:ext cx="7189430" cy="693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045369"/>
            <a:ext cx="9144000" cy="26870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1451" y="3379290"/>
            <a:ext cx="4231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aseline="30000" dirty="0" smtClean="0">
                <a:solidFill>
                  <a:srgbClr val="000000"/>
                </a:solidFill>
              </a:rPr>
              <a:t>®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Pestañas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Postizas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4304968"/>
            <a:ext cx="4191001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0" indent="-177800">
              <a:lnSpc>
                <a:spcPct val="90000"/>
              </a:lnSpc>
              <a:buFont typeface="Arial"/>
              <a:buChar char="•"/>
            </a:pP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Pestañas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de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alta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calidad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elaboradas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con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cabello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humano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natural </a:t>
            </a:r>
          </a:p>
          <a:p>
            <a:pPr marL="177800" lvl="0" indent="-1778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Se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pueden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usar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de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día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o de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noche</a:t>
            </a:r>
            <a:endParaRPr lang="en-US" sz="14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  <a:p>
            <a:pPr marL="177800" lvl="0" indent="-177800">
              <a:lnSpc>
                <a:spcPct val="90000"/>
              </a:lnSpc>
              <a:buFont typeface="Arial"/>
              <a:buChar char="•"/>
            </a:pP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Proporcionan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volumen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y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longitud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a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tus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pestañas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de forma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instantánea</a:t>
            </a:r>
            <a:endParaRPr lang="en-US" sz="14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  <a:p>
            <a:pPr marL="177800" lvl="0" indent="-1778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Se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colocan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y se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retiran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fácilmente</a:t>
            </a:r>
            <a:endParaRPr lang="en-US" sz="14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  <a:p>
            <a:pPr marL="177800" lvl="0" indent="-177800">
              <a:lnSpc>
                <a:spcPct val="90000"/>
              </a:lnSpc>
              <a:buFont typeface="Arial"/>
              <a:buChar char="•"/>
            </a:pP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Dejan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un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aspecto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natural y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fasciante</a:t>
            </a:r>
            <a:endParaRPr lang="en-US" sz="14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  <a:p>
            <a:pPr marL="177800" lvl="0" indent="-1778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Son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reutilizables</a:t>
            </a:r>
            <a:endParaRPr lang="en-US" sz="14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126" y="5937296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entury Gothic"/>
              </a:rPr>
              <a:t>CD: 5,95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</a:rPr>
              <a:t>  PSV: 8,25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en-US" sz="1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</a:rPr>
              <a:t> BV</a:t>
            </a:r>
            <a:r>
              <a:rPr lang="en-US" sz="1400" dirty="0">
                <a:solidFill>
                  <a:srgbClr val="000000"/>
                </a:solidFill>
                <a:latin typeface="Century Gothic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</a:rPr>
              <a:t>3</a:t>
            </a:r>
            <a:endParaRPr lang="en-US" sz="1400" dirty="0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76764" y="-3053"/>
            <a:ext cx="2426796" cy="2989540"/>
            <a:chOff x="3695700" y="0"/>
            <a:chExt cx="5894388" cy="7261225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00" y="5048250"/>
              <a:ext cx="3759200" cy="221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00" y="3849688"/>
              <a:ext cx="3760788" cy="239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00" y="2597150"/>
              <a:ext cx="3759200" cy="237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00" y="1306513"/>
              <a:ext cx="3760788" cy="228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125" y="0"/>
              <a:ext cx="3763963" cy="226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699461" y="3379290"/>
            <a:ext cx="423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Paleta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Sombras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Motives</a:t>
            </a:r>
            <a:r>
              <a:rPr lang="en-US" sz="2000" b="1" baseline="30000" dirty="0">
                <a:solidFill>
                  <a:srgbClr val="000000"/>
                </a:solidFill>
              </a:rPr>
              <a:t>®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Mavens 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Element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69983" y="4304968"/>
            <a:ext cx="3866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lvl="0" indent="-120650">
              <a:buFont typeface="Arial"/>
              <a:buChar char="•"/>
            </a:pPr>
            <a:r>
              <a:rPr lang="en-AU" sz="1400" dirty="0" err="1" smtClean="0">
                <a:latin typeface="Century Gothic"/>
                <a:cs typeface="Century Gothic"/>
              </a:rPr>
              <a:t>Creada</a:t>
            </a:r>
            <a:r>
              <a:rPr lang="en-AU" sz="1400" dirty="0" smtClean="0">
                <a:latin typeface="Century Gothic"/>
                <a:cs typeface="Century Gothic"/>
              </a:rPr>
              <a:t> </a:t>
            </a:r>
            <a:r>
              <a:rPr lang="en-AU" sz="1400" dirty="0" err="1" smtClean="0">
                <a:latin typeface="Century Gothic"/>
                <a:cs typeface="Century Gothic"/>
              </a:rPr>
              <a:t>por</a:t>
            </a:r>
            <a:r>
              <a:rPr lang="en-AU" sz="1400" dirty="0" smtClean="0">
                <a:latin typeface="Century Gothic"/>
                <a:cs typeface="Century Gothic"/>
              </a:rPr>
              <a:t> </a:t>
            </a:r>
            <a:r>
              <a:rPr lang="en-AU" sz="1400" dirty="0" err="1" smtClean="0">
                <a:latin typeface="Century Gothic"/>
                <a:cs typeface="Century Gothic"/>
              </a:rPr>
              <a:t>nuestras</a:t>
            </a:r>
            <a:r>
              <a:rPr lang="en-AU" sz="1400" dirty="0" smtClean="0">
                <a:latin typeface="Century Gothic"/>
                <a:cs typeface="Century Gothic"/>
              </a:rPr>
              <a:t> </a:t>
            </a:r>
            <a:r>
              <a:rPr lang="en-AU" sz="1400" dirty="0" err="1" smtClean="0">
                <a:latin typeface="Century Gothic"/>
                <a:cs typeface="Century Gothic"/>
              </a:rPr>
              <a:t>Expertas</a:t>
            </a:r>
            <a:r>
              <a:rPr lang="en-AU" sz="1400" dirty="0" smtClean="0">
                <a:latin typeface="Century Gothic"/>
                <a:cs typeface="Century Gothic"/>
              </a:rPr>
              <a:t> de Motives</a:t>
            </a:r>
            <a:endParaRPr lang="en-AU" sz="1400" dirty="0">
              <a:latin typeface="Century Gothic"/>
              <a:cs typeface="Century Gothic"/>
            </a:endParaRPr>
          </a:p>
          <a:p>
            <a:pPr marL="120650" lvl="0" indent="-120650">
              <a:buFont typeface="Arial"/>
              <a:buChar char="•"/>
            </a:pPr>
            <a:r>
              <a:rPr lang="en-AU" sz="1400" dirty="0" err="1" smtClean="0">
                <a:latin typeface="Century Gothic"/>
                <a:cs typeface="Century Gothic"/>
              </a:rPr>
              <a:t>Sombras</a:t>
            </a:r>
            <a:r>
              <a:rPr lang="en-AU" sz="1400" dirty="0" smtClean="0">
                <a:latin typeface="Century Gothic"/>
                <a:cs typeface="Century Gothic"/>
              </a:rPr>
              <a:t> de </a:t>
            </a:r>
            <a:r>
              <a:rPr lang="en-AU" sz="1400" dirty="0" err="1" smtClean="0">
                <a:latin typeface="Century Gothic"/>
                <a:cs typeface="Century Gothic"/>
              </a:rPr>
              <a:t>ojos</a:t>
            </a:r>
            <a:r>
              <a:rPr lang="en-AU" sz="1400" dirty="0" smtClean="0">
                <a:latin typeface="Century Gothic"/>
                <a:cs typeface="Century Gothic"/>
              </a:rPr>
              <a:t> en </a:t>
            </a:r>
            <a:r>
              <a:rPr lang="en-AU" sz="1400" dirty="0" err="1" smtClean="0">
                <a:latin typeface="Century Gothic"/>
                <a:cs typeface="Century Gothic"/>
              </a:rPr>
              <a:t>tonos</a:t>
            </a:r>
            <a:r>
              <a:rPr lang="en-AU" sz="1400" dirty="0" smtClean="0">
                <a:latin typeface="Century Gothic"/>
                <a:cs typeface="Century Gothic"/>
              </a:rPr>
              <a:t> </a:t>
            </a:r>
            <a:r>
              <a:rPr lang="en-AU" sz="1400" dirty="0" err="1" smtClean="0">
                <a:latin typeface="Century Gothic"/>
                <a:cs typeface="Century Gothic"/>
              </a:rPr>
              <a:t>naturales</a:t>
            </a:r>
            <a:r>
              <a:rPr lang="en-AU" sz="1400" dirty="0" smtClean="0">
                <a:latin typeface="Century Gothic"/>
                <a:cs typeface="Century Gothic"/>
              </a:rPr>
              <a:t> y </a:t>
            </a:r>
            <a:r>
              <a:rPr lang="en-AU" sz="1400" dirty="0" err="1" smtClean="0">
                <a:latin typeface="Century Gothic"/>
                <a:cs typeface="Century Gothic"/>
              </a:rPr>
              <a:t>profundos</a:t>
            </a:r>
            <a:r>
              <a:rPr lang="en-AU" sz="1400" dirty="0" smtClean="0">
                <a:latin typeface="Century Gothic"/>
                <a:cs typeface="Century Gothic"/>
              </a:rPr>
              <a:t> </a:t>
            </a:r>
            <a:endParaRPr lang="en-AU" sz="1400" dirty="0">
              <a:latin typeface="Century Gothic"/>
              <a:cs typeface="Century Gothic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9461" y="5937296"/>
            <a:ext cx="40506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CD: 27,75 </a:t>
            </a:r>
            <a:r>
              <a:rPr lang="en-US" sz="1400" dirty="0" smtClean="0">
                <a:latin typeface="Century Gothic"/>
                <a:cs typeface="Century Gothic"/>
              </a:rPr>
              <a:t>€  </a:t>
            </a:r>
            <a:r>
              <a:rPr lang="en-US" sz="1400" dirty="0" smtClean="0">
                <a:latin typeface="Century Gothic" pitchFamily="34" charset="0"/>
              </a:rPr>
              <a:t>PSV: 38,75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en-US" sz="1400" dirty="0">
                <a:latin typeface="Century Gothic" pitchFamily="34" charset="0"/>
              </a:rPr>
              <a:t> </a:t>
            </a:r>
            <a:r>
              <a:rPr lang="en-US" sz="1400" dirty="0" smtClean="0">
                <a:latin typeface="Century Gothic" pitchFamily="34" charset="0"/>
              </a:rPr>
              <a:t> BV: 15</a:t>
            </a:r>
          </a:p>
          <a:p>
            <a:endParaRPr lang="en-US" dirty="0"/>
          </a:p>
        </p:txBody>
      </p:sp>
      <p:pic>
        <p:nvPicPr>
          <p:cNvPr id="23" name="Picture 22" descr="US_MavensElementPalatte_Ope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817" y="-50808"/>
            <a:ext cx="3517880" cy="31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087233"/>
            <a:ext cx="9144000" cy="26870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5184" y="3541215"/>
            <a:ext cx="4231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aseline="30000" dirty="0" smtClean="0">
                <a:solidFill>
                  <a:srgbClr val="000000"/>
                </a:solidFill>
              </a:rPr>
              <a:t>®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Sombras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de Ojos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659" y="4219243"/>
            <a:ext cx="40628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s-ES" sz="1400" dirty="0" smtClean="0">
                <a:latin typeface="Century Gothic" panose="020B0502020202020204" pitchFamily="34" charset="0"/>
              </a:rPr>
              <a:t>Desvían </a:t>
            </a:r>
            <a:r>
              <a:rPr lang="es-ES" sz="1400" dirty="0">
                <a:latin typeface="Century Gothic" panose="020B0502020202020204" pitchFamily="34" charset="0"/>
              </a:rPr>
              <a:t>la luz </a:t>
            </a:r>
            <a:r>
              <a:rPr lang="es-ES" sz="1400" dirty="0" smtClean="0">
                <a:latin typeface="Century Gothic" panose="020B0502020202020204" pitchFamily="34" charset="0"/>
              </a:rPr>
              <a:t>de </a:t>
            </a:r>
            <a:r>
              <a:rPr lang="es-ES" sz="1400" dirty="0">
                <a:latin typeface="Century Gothic" panose="020B0502020202020204" pitchFamily="34" charset="0"/>
              </a:rPr>
              <a:t>las líneas, las imperfecciones de la piel y la </a:t>
            </a:r>
            <a:r>
              <a:rPr lang="es-ES" sz="1400" dirty="0" err="1">
                <a:latin typeface="Century Gothic" panose="020B0502020202020204" pitchFamily="34" charset="0"/>
              </a:rPr>
              <a:t>hiperpigmentación</a:t>
            </a:r>
            <a:r>
              <a:rPr lang="es-ES" sz="1400" dirty="0">
                <a:latin typeface="Century Gothic" panose="020B0502020202020204" pitchFamily="34" charset="0"/>
              </a:rPr>
              <a:t> creando un efecto anti-envejecimiento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entury Gothic" panose="020B0502020202020204" pitchFamily="34" charset="0"/>
              </a:rPr>
              <a:t>No se </a:t>
            </a:r>
            <a:r>
              <a:rPr lang="es-ES" sz="1400" dirty="0" smtClean="0">
                <a:latin typeface="Century Gothic" panose="020B0502020202020204" pitchFamily="34" charset="0"/>
              </a:rPr>
              <a:t>corren </a:t>
            </a:r>
            <a:r>
              <a:rPr lang="es-ES" sz="1400" dirty="0">
                <a:latin typeface="Century Gothic" panose="020B0502020202020204" pitchFamily="34" charset="0"/>
              </a:rPr>
              <a:t>ni forma pliegues ni arrugas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s-ES" sz="1400" dirty="0" smtClean="0">
                <a:latin typeface="Century Gothic" panose="020B0502020202020204" pitchFamily="34" charset="0"/>
              </a:rPr>
              <a:t>Proporcionan </a:t>
            </a:r>
            <a:r>
              <a:rPr lang="es-ES" sz="1400" dirty="0">
                <a:latin typeface="Century Gothic" panose="020B0502020202020204" pitchFamily="34" charset="0"/>
              </a:rPr>
              <a:t>larga duración e impecable resistencia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584" y="5937296"/>
            <a:ext cx="405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CD: 10,25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 PSV: 14,25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fr-FR" sz="1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BV</a:t>
            </a:r>
            <a:r>
              <a:rPr lang="fr-FR" sz="1400" dirty="0">
                <a:solidFill>
                  <a:srgbClr val="000000"/>
                </a:solidFill>
                <a:latin typeface="Century Gothic"/>
              </a:rPr>
              <a:t>: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7  </a:t>
            </a:r>
            <a:br>
              <a:rPr lang="fr-FR" sz="1400" dirty="0" smtClean="0">
                <a:solidFill>
                  <a:srgbClr val="000000"/>
                </a:solidFill>
                <a:latin typeface="Century Gothic"/>
              </a:rPr>
            </a:b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Disponible en 69 </a:t>
            </a:r>
            <a:r>
              <a:rPr lang="fr-FR" sz="1400" dirty="0" err="1" smtClean="0">
                <a:solidFill>
                  <a:srgbClr val="000000"/>
                </a:solidFill>
                <a:latin typeface="Century Gothic"/>
              </a:rPr>
              <a:t>tonos</a:t>
            </a:r>
            <a:endParaRPr lang="fr-FR" sz="14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24" name="Picture 23" descr="PNGs 02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84" y="549399"/>
            <a:ext cx="3154220" cy="25517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84315" y="3541215"/>
            <a:ext cx="4231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®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Kit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Esencial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para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Cejas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46215" y="5937296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CD: 21,50 </a:t>
            </a:r>
            <a:r>
              <a:rPr lang="en-US" sz="1400" dirty="0" smtClean="0">
                <a:latin typeface="Century Gothic"/>
                <a:cs typeface="Century Gothic"/>
              </a:rPr>
              <a:t>€ 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PSV: 29,95 </a:t>
            </a:r>
            <a:r>
              <a:rPr lang="en-US" sz="1400" dirty="0" smtClean="0">
                <a:latin typeface="Century Gothic"/>
                <a:cs typeface="Century Gothic"/>
              </a:rPr>
              <a:t>€ 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BV</a:t>
            </a:r>
            <a:r>
              <a:rPr lang="fr-FR" sz="1400" dirty="0">
                <a:solidFill>
                  <a:srgbClr val="000000"/>
                </a:solidFill>
                <a:latin typeface="Century Gothic"/>
              </a:rPr>
              <a:t>: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16</a:t>
            </a:r>
            <a:endParaRPr lang="fr-FR" sz="14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28" name="Picture 6" descr="essential b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87" y="549399"/>
            <a:ext cx="3527898" cy="227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981451" y="4219243"/>
            <a:ext cx="51625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entury Gothic" panose="020B0502020202020204" pitchFamily="34" charset="0"/>
              </a:rPr>
              <a:t>Contiene un polvo suave que deja un llamativo color y una cera esculpidora con control de brillo </a:t>
            </a:r>
            <a:r>
              <a:rPr lang="es-ES" sz="1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s-ES" sz="1400" dirty="0" smtClean="0">
                <a:latin typeface="Century Gothic" panose="020B0502020202020204" pitchFamily="34" charset="0"/>
              </a:rPr>
              <a:t>Es </a:t>
            </a:r>
            <a:r>
              <a:rPr lang="es-ES" sz="1400" dirty="0">
                <a:latin typeface="Century Gothic" panose="020B0502020202020204" pitchFamily="34" charset="0"/>
              </a:rPr>
              <a:t>fácil de aplicar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entury Gothic" panose="020B0502020202020204" pitchFamily="34" charset="0"/>
              </a:rPr>
              <a:t>Crea cejas glamorosas, bien moldeados y atrayentes que te duran todo el día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33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-304800" y="2140539"/>
            <a:ext cx="9144000" cy="26870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400" y="3150690"/>
            <a:ext cx="423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aseline="30000" dirty="0" smtClean="0">
                <a:solidFill>
                  <a:srgbClr val="000000"/>
                </a:solidFill>
              </a:rPr>
              <a:t>®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AU" sz="2000" dirty="0" err="1" smtClean="0">
                <a:solidFill>
                  <a:prstClr val="black"/>
                </a:solidFill>
                <a:latin typeface="Century Gothic"/>
                <a:ea typeface="ＭＳ Ｐゴシック" charset="0"/>
                <a:cs typeface="ＭＳ Ｐゴシック" charset="0"/>
              </a:rPr>
              <a:t>Máscara</a:t>
            </a:r>
            <a:r>
              <a:rPr lang="en-AU" sz="2000" dirty="0" smtClean="0">
                <a:solidFill>
                  <a:prstClr val="black"/>
                </a:solidFill>
                <a:latin typeface="Century Gothic"/>
                <a:ea typeface="ＭＳ Ｐゴシック" charset="0"/>
                <a:cs typeface="ＭＳ Ｐゴシック" charset="0"/>
              </a:rPr>
              <a:t> de </a:t>
            </a:r>
            <a:r>
              <a:rPr lang="en-AU" sz="2000" dirty="0" err="1" smtClean="0">
                <a:solidFill>
                  <a:prstClr val="black"/>
                </a:solidFill>
                <a:latin typeface="Century Gothic"/>
                <a:ea typeface="ＭＳ Ｐゴシック" charset="0"/>
                <a:cs typeface="ＭＳ Ｐゴシック" charset="0"/>
              </a:rPr>
              <a:t>Pestañas</a:t>
            </a:r>
            <a:r>
              <a:rPr lang="en-AU" sz="2000" dirty="0" smtClean="0">
                <a:solidFill>
                  <a:prstClr val="black"/>
                </a:solidFill>
                <a:latin typeface="Century Gothic"/>
                <a:ea typeface="ＭＳ Ｐゴシック" charset="0"/>
                <a:cs typeface="ＭＳ Ｐゴシック" charset="0"/>
              </a:rPr>
              <a:t> y</a:t>
            </a:r>
          </a:p>
          <a:p>
            <a:r>
              <a:rPr lang="es-ES" sz="2000" dirty="0">
                <a:solidFill>
                  <a:prstClr val="black"/>
                </a:solidFill>
                <a:latin typeface="Century Gothic"/>
                <a:ea typeface="ＭＳ Ｐゴシック" charset="0"/>
                <a:cs typeface="ＭＳ Ｐゴシック" charset="0"/>
              </a:rPr>
              <a:t>Máscara de Pestañas Alta Definición </a:t>
            </a:r>
            <a:r>
              <a:rPr lang="es-ES" sz="2000" dirty="0" err="1">
                <a:solidFill>
                  <a:prstClr val="black"/>
                </a:solidFill>
                <a:latin typeface="Century Gothic"/>
                <a:ea typeface="ＭＳ Ｐゴシック" charset="0"/>
                <a:cs typeface="ＭＳ Ｐゴシック" charset="0"/>
              </a:rPr>
              <a:t>Lustrafy</a:t>
            </a:r>
            <a:endParaRPr lang="en-AU" sz="2000" dirty="0">
              <a:solidFill>
                <a:prstClr val="black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399" y="4104943"/>
            <a:ext cx="405063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 smtClean="0">
                <a:latin typeface="Century Gothic" panose="020B0502020202020204" pitchFamily="34" charset="0"/>
              </a:rPr>
              <a:t>Maximiza la longitud </a:t>
            </a:r>
            <a:r>
              <a:rPr lang="es-ES" sz="1300" dirty="0">
                <a:latin typeface="Century Gothic" panose="020B0502020202020204" pitchFamily="34" charset="0"/>
              </a:rPr>
              <a:t>y </a:t>
            </a:r>
            <a:r>
              <a:rPr lang="es-ES" sz="1300" dirty="0" smtClean="0">
                <a:latin typeface="Century Gothic" panose="020B0502020202020204" pitchFamily="34" charset="0"/>
              </a:rPr>
              <a:t>el volumen </a:t>
            </a:r>
            <a:r>
              <a:rPr lang="es-ES" sz="1300" dirty="0">
                <a:latin typeface="Century Gothic" panose="020B0502020202020204" pitchFamily="34" charset="0"/>
              </a:rPr>
              <a:t>de tus pestañas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latin typeface="Century Gothic" panose="020B0502020202020204" pitchFamily="34" charset="0"/>
              </a:rPr>
              <a:t>Crea un abanico de pestañas largas y separadas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latin typeface="Century Gothic" panose="020B0502020202020204" pitchFamily="34" charset="0"/>
              </a:rPr>
              <a:t>No forma grumos ni se aglutina en las pestañas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 smtClean="0">
                <a:latin typeface="Century Gothic" panose="020B0502020202020204" pitchFamily="34" charset="0"/>
              </a:rPr>
              <a:t>Fortificada </a:t>
            </a:r>
            <a:r>
              <a:rPr lang="es-ES" sz="1300" dirty="0">
                <a:latin typeface="Century Gothic" panose="020B0502020202020204" pitchFamily="34" charset="0"/>
              </a:rPr>
              <a:t>con </a:t>
            </a:r>
            <a:r>
              <a:rPr lang="es-ES" sz="1300" dirty="0" err="1">
                <a:latin typeface="Century Gothic" panose="020B0502020202020204" pitchFamily="34" charset="0"/>
              </a:rPr>
              <a:t>Pantenol</a:t>
            </a:r>
            <a:r>
              <a:rPr lang="es-ES" sz="1300" dirty="0">
                <a:latin typeface="Century Gothic" panose="020B0502020202020204" pitchFamily="34" charset="0"/>
              </a:rPr>
              <a:t> que acondiciona las pestañas y las hace ver más largas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latin typeface="Century Gothic" panose="020B0502020202020204" pitchFamily="34" charset="0"/>
              </a:rPr>
              <a:t>Su fórmula no deja </a:t>
            </a:r>
            <a:r>
              <a:rPr lang="es-ES" sz="1300" dirty="0" smtClean="0">
                <a:latin typeface="Century Gothic" panose="020B0502020202020204" pitchFamily="34" charset="0"/>
              </a:rPr>
              <a:t>manchas</a:t>
            </a:r>
            <a:endParaRPr lang="en-US" sz="1300" dirty="0">
              <a:solidFill>
                <a:srgbClr val="000000"/>
              </a:solidFill>
              <a:latin typeface="Century Gothic" panose="020B0502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6118271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CD: 13,25 </a:t>
            </a:r>
            <a:r>
              <a:rPr lang="en-US" sz="1400" dirty="0" smtClean="0">
                <a:latin typeface="Century Gothic"/>
                <a:cs typeface="Century Gothic"/>
              </a:rPr>
              <a:t>€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PSV: 18,50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 BV: 10</a:t>
            </a:r>
            <a:endParaRPr lang="fr-FR" sz="1400" dirty="0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30498" y="171240"/>
            <a:ext cx="1980398" cy="2834640"/>
            <a:chOff x="5940427" y="2133600"/>
            <a:chExt cx="3151603" cy="4511040"/>
          </a:xfrm>
        </p:grpSpPr>
        <p:pic>
          <p:nvPicPr>
            <p:cNvPr id="23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7" y="2133600"/>
              <a:ext cx="798928" cy="448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7244" y="2419350"/>
              <a:ext cx="777941" cy="4206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8453" y="2438400"/>
              <a:ext cx="730424" cy="4206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102" y="2143125"/>
              <a:ext cx="798928" cy="448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4953000" y="3458467"/>
            <a:ext cx="423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400" baseline="30000" dirty="0" smtClean="0">
                <a:solidFill>
                  <a:srgbClr val="000000"/>
                </a:solidFill>
              </a:rPr>
              <a:t>®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s-E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Lápiz 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Delineador de Ojos </a:t>
            </a:r>
            <a:r>
              <a:rPr lang="es-E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Kohl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2999" y="4166353"/>
            <a:ext cx="4231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lvl="0" indent="-120650">
              <a:buFont typeface="Arial"/>
              <a:buChar char="•"/>
            </a:pPr>
            <a:r>
              <a:rPr lang="en-AU" sz="1400" dirty="0" smtClean="0">
                <a:latin typeface="Century Gothic"/>
                <a:cs typeface="Century Gothic"/>
              </a:rPr>
              <a:t>El </a:t>
            </a:r>
            <a:r>
              <a:rPr lang="en-AU" sz="1400" i="1" dirty="0" smtClean="0">
                <a:latin typeface="Century Gothic"/>
                <a:cs typeface="Century Gothic"/>
              </a:rPr>
              <a:t>Regal Blue </a:t>
            </a:r>
            <a:r>
              <a:rPr lang="en-AU" sz="1400" dirty="0" err="1" smtClean="0">
                <a:latin typeface="Century Gothic"/>
                <a:cs typeface="Century Gothic"/>
              </a:rPr>
              <a:t>es</a:t>
            </a:r>
            <a:r>
              <a:rPr lang="en-AU" sz="1400" dirty="0" smtClean="0">
                <a:latin typeface="Century Gothic"/>
                <a:cs typeface="Century Gothic"/>
              </a:rPr>
              <a:t> </a:t>
            </a:r>
            <a:r>
              <a:rPr lang="en-AU" sz="1400" dirty="0" err="1" smtClean="0">
                <a:latin typeface="Century Gothic"/>
                <a:cs typeface="Century Gothic"/>
              </a:rPr>
              <a:t>una</a:t>
            </a:r>
            <a:r>
              <a:rPr lang="en-AU" sz="1400" dirty="0" smtClean="0">
                <a:latin typeface="Century Gothic"/>
                <a:cs typeface="Century Gothic"/>
              </a:rPr>
              <a:t> </a:t>
            </a:r>
            <a:r>
              <a:rPr lang="en-AU" sz="1400" dirty="0" err="1" smtClean="0">
                <a:latin typeface="Century Gothic"/>
                <a:cs typeface="Century Gothic"/>
              </a:rPr>
              <a:t>adición</a:t>
            </a:r>
            <a:r>
              <a:rPr lang="en-AU" sz="1400" dirty="0" smtClean="0">
                <a:latin typeface="Century Gothic"/>
                <a:cs typeface="Century Gothic"/>
              </a:rPr>
              <a:t> a nuestra </a:t>
            </a:r>
            <a:r>
              <a:rPr lang="en-AU" sz="1400" dirty="0" err="1" smtClean="0">
                <a:latin typeface="Century Gothic"/>
                <a:cs typeface="Century Gothic"/>
              </a:rPr>
              <a:t>línea</a:t>
            </a:r>
            <a:r>
              <a:rPr lang="en-AU" sz="1400" dirty="0" smtClean="0">
                <a:latin typeface="Century Gothic"/>
                <a:cs typeface="Century Gothic"/>
              </a:rPr>
              <a:t> de </a:t>
            </a:r>
            <a:r>
              <a:rPr lang="es-ES" sz="1400" dirty="0" smtClean="0">
                <a:latin typeface="Century Gothic"/>
                <a:cs typeface="Century Gothic"/>
              </a:rPr>
              <a:t>Lápices Delineadores </a:t>
            </a:r>
            <a:r>
              <a:rPr lang="es-ES" sz="1400" dirty="0">
                <a:latin typeface="Century Gothic"/>
                <a:cs typeface="Century Gothic"/>
              </a:rPr>
              <a:t>de Ojos </a:t>
            </a:r>
            <a:r>
              <a:rPr lang="es-ES" sz="1400" dirty="0" err="1" smtClean="0">
                <a:latin typeface="Century Gothic"/>
                <a:cs typeface="Century Gothic"/>
              </a:rPr>
              <a:t>Khol</a:t>
            </a:r>
            <a:endParaRPr lang="es-ES" sz="1400" dirty="0">
              <a:latin typeface="Century Gothic"/>
              <a:cs typeface="Century Gothic"/>
            </a:endParaRPr>
          </a:p>
          <a:p>
            <a:pPr marL="120650" lvl="0" indent="-120650">
              <a:buFont typeface="Arial"/>
              <a:buChar char="•"/>
            </a:pPr>
            <a:r>
              <a:rPr lang="en-AU" sz="1400" dirty="0" err="1" smtClean="0">
                <a:latin typeface="Century Gothic"/>
                <a:cs typeface="Century Gothic"/>
              </a:rPr>
              <a:t>Cremoso</a:t>
            </a:r>
            <a:r>
              <a:rPr lang="en-AU" sz="1400" dirty="0" smtClean="0">
                <a:latin typeface="Century Gothic"/>
                <a:cs typeface="Century Gothic"/>
              </a:rPr>
              <a:t>, suave y de </a:t>
            </a:r>
            <a:r>
              <a:rPr lang="en-AU" sz="1400" dirty="0" err="1" smtClean="0">
                <a:latin typeface="Century Gothic"/>
                <a:cs typeface="Century Gothic"/>
              </a:rPr>
              <a:t>fácil</a:t>
            </a:r>
            <a:r>
              <a:rPr lang="en-AU" sz="1400" dirty="0" smtClean="0">
                <a:latin typeface="Century Gothic"/>
                <a:cs typeface="Century Gothic"/>
              </a:rPr>
              <a:t> </a:t>
            </a:r>
            <a:r>
              <a:rPr lang="en-AU" sz="1400" dirty="0" err="1" smtClean="0">
                <a:latin typeface="Century Gothic"/>
                <a:cs typeface="Century Gothic"/>
              </a:rPr>
              <a:t>aplicación</a:t>
            </a:r>
            <a:endParaRPr lang="en-AU" sz="1400" dirty="0" smtClean="0">
              <a:latin typeface="Century Gothic"/>
              <a:cs typeface="Century Gothic"/>
            </a:endParaRPr>
          </a:p>
          <a:p>
            <a:pPr marL="120650" lvl="0" indent="-120650">
              <a:buFont typeface="Arial"/>
              <a:buChar char="•"/>
            </a:pPr>
            <a:r>
              <a:rPr lang="en-AU" sz="1400" dirty="0" err="1" smtClean="0">
                <a:latin typeface="Century Gothic"/>
                <a:cs typeface="Century Gothic"/>
              </a:rPr>
              <a:t>Sorprendente</a:t>
            </a:r>
            <a:r>
              <a:rPr lang="en-AU" sz="1400" dirty="0" smtClean="0">
                <a:latin typeface="Century Gothic"/>
                <a:cs typeface="Century Gothic"/>
              </a:rPr>
              <a:t> </a:t>
            </a:r>
            <a:r>
              <a:rPr lang="en-AU" sz="1400" dirty="0" err="1" smtClean="0">
                <a:latin typeface="Century Gothic"/>
                <a:cs typeface="Century Gothic"/>
              </a:rPr>
              <a:t>durabilidad</a:t>
            </a:r>
            <a:endParaRPr lang="en-AU" sz="1400" dirty="0">
              <a:latin typeface="Century Gothic"/>
              <a:cs typeface="Century Gothic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3000" y="6119887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CD:</a:t>
            </a:r>
            <a:r>
              <a:rPr lang="en-US" sz="1400" dirty="0">
                <a:latin typeface="Century Gothic" pitchFamily="34" charset="0"/>
              </a:rPr>
              <a:t> </a:t>
            </a:r>
            <a:r>
              <a:rPr lang="en-US" sz="1400" dirty="0" smtClean="0">
                <a:latin typeface="Century Gothic" pitchFamily="34" charset="0"/>
              </a:rPr>
              <a:t>11,25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en-US" sz="1400" dirty="0" smtClean="0">
                <a:latin typeface="Century Gothic" pitchFamily="34" charset="0"/>
              </a:rPr>
              <a:t>   PSV:</a:t>
            </a:r>
            <a:r>
              <a:rPr lang="en-US" sz="1400" dirty="0">
                <a:latin typeface="Century Gothic" pitchFamily="34" charset="0"/>
              </a:rPr>
              <a:t> </a:t>
            </a:r>
            <a:r>
              <a:rPr lang="en-US" sz="1400" dirty="0" smtClean="0">
                <a:latin typeface="Century Gothic" pitchFamily="34" charset="0"/>
              </a:rPr>
              <a:t>15,95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en-US" sz="1400" dirty="0">
                <a:latin typeface="Century Gothic" pitchFamily="34" charset="0"/>
              </a:rPr>
              <a:t> </a:t>
            </a:r>
            <a:r>
              <a:rPr lang="en-US" sz="1400" dirty="0" smtClean="0">
                <a:latin typeface="Century Gothic" pitchFamily="34" charset="0"/>
              </a:rPr>
              <a:t> BV: 8.5</a:t>
            </a:r>
            <a:endParaRPr lang="en-US" dirty="0"/>
          </a:p>
        </p:txBody>
      </p:sp>
      <p:pic>
        <p:nvPicPr>
          <p:cNvPr id="27" name="Picture 26" descr="US_ENG_44MEP_kholEyelinerRegalBlue_0114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714" y="8674"/>
            <a:ext cx="3614616" cy="29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251181"/>
            <a:ext cx="9144000" cy="26870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9052" y="1980029"/>
            <a:ext cx="7042448" cy="1275376"/>
            <a:chOff x="1149052" y="1980029"/>
            <a:chExt cx="7042448" cy="1275376"/>
          </a:xfrm>
        </p:grpSpPr>
        <p:pic>
          <p:nvPicPr>
            <p:cNvPr id="10" name="Picture 9" descr="MotivesByLorenRidinger_0209_Black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9052" y="2045825"/>
              <a:ext cx="3225548" cy="1209580"/>
            </a:xfrm>
            <a:prstGeom prst="rect">
              <a:avLst/>
            </a:prstGeom>
          </p:spPr>
        </p:pic>
        <p:pic>
          <p:nvPicPr>
            <p:cNvPr id="11" name="Picture 10" descr="US_ENG_motivesForLaLaLogo_0512_Black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52" y="2153141"/>
              <a:ext cx="3164448" cy="947182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677081" y="1980029"/>
              <a:ext cx="0" cy="1219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81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251181"/>
            <a:ext cx="9144000" cy="2687052"/>
          </a:xfrm>
          <a:prstGeom prst="rect">
            <a:avLst/>
          </a:prstGeom>
        </p:spPr>
      </p:pic>
      <p:sp>
        <p:nvSpPr>
          <p:cNvPr id="8" name="Rectangle 2"/>
          <p:cNvSpPr txBox="1">
            <a:spLocks/>
          </p:cNvSpPr>
          <p:nvPr/>
        </p:nvSpPr>
        <p:spPr>
          <a:xfrm>
            <a:off x="1" y="2539922"/>
            <a:ext cx="2971800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 err="1" smtClean="0">
                <a:latin typeface="Century Gothic" charset="0"/>
              </a:rPr>
              <a:t>Mejillas</a:t>
            </a:r>
            <a:endParaRPr lang="en-US" sz="3600" b="0" dirty="0">
              <a:latin typeface="Century Gothic" charset="0"/>
            </a:endParaRPr>
          </a:p>
        </p:txBody>
      </p:sp>
      <p:pic>
        <p:nvPicPr>
          <p:cNvPr id="6" name="Picture 5" descr="shutterstock_6383806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56198" y="0"/>
            <a:ext cx="6531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2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045369"/>
            <a:ext cx="9144000" cy="26870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964" y="3379290"/>
            <a:ext cx="4702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="1" baseline="30000" dirty="0">
                <a:solidFill>
                  <a:srgbClr val="000000"/>
                </a:solidFill>
              </a:rPr>
              <a:t>®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Paleta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Mavens </a:t>
            </a:r>
            <a:r>
              <a:rPr lang="en-US" sz="20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Sculpt Series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485" y="4123993"/>
            <a:ext cx="45653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entury Gothic" panose="020B0502020202020204" pitchFamily="34" charset="0"/>
              </a:rPr>
              <a:t>Contiene los tonos </a:t>
            </a:r>
            <a:r>
              <a:rPr lang="es-ES" sz="1400" dirty="0">
                <a:latin typeface="Century Gothic" panose="020B0502020202020204" pitchFamily="34" charset="0"/>
              </a:rPr>
              <a:t>esenciales para esculpir </a:t>
            </a:r>
            <a:r>
              <a:rPr lang="es-ES" sz="1400" dirty="0" smtClean="0">
                <a:latin typeface="Century Gothic" panose="020B0502020202020204" pitchFamily="34" charset="0"/>
              </a:rPr>
              <a:t>tu rostro, seleccionados por seis </a:t>
            </a:r>
            <a:r>
              <a:rPr lang="es-ES" sz="1400" dirty="0">
                <a:latin typeface="Century Gothic" panose="020B0502020202020204" pitchFamily="34" charset="0"/>
              </a:rPr>
              <a:t>de nuestras Expertas de </a:t>
            </a:r>
            <a:r>
              <a:rPr lang="es-ES" sz="1400" dirty="0" smtClean="0">
                <a:latin typeface="Century Gothic" panose="020B0502020202020204" pitchFamily="34" charset="0"/>
              </a:rPr>
              <a:t>Motives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entury Gothic" panose="020B0502020202020204" pitchFamily="34" charset="0"/>
              </a:rPr>
              <a:t>Incluye </a:t>
            </a:r>
            <a:r>
              <a:rPr lang="es-ES" sz="1400" dirty="0">
                <a:latin typeface="Century Gothic" panose="020B0502020202020204" pitchFamily="34" charset="0"/>
              </a:rPr>
              <a:t>cuatro tonos de base en crema en tonos cálidos y fríos que te permiten destacar y mejorar </a:t>
            </a:r>
            <a:r>
              <a:rPr lang="es-ES" sz="1400" dirty="0" smtClean="0">
                <a:latin typeface="Century Gothic" panose="020B0502020202020204" pitchFamily="34" charset="0"/>
              </a:rPr>
              <a:t>los atributos </a:t>
            </a:r>
            <a:r>
              <a:rPr lang="es-ES" sz="1400" dirty="0">
                <a:latin typeface="Century Gothic" panose="020B0502020202020204" pitchFamily="34" charset="0"/>
              </a:rPr>
              <a:t>naturales de tu rostro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Viene en el tamaño perfecto para llevar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64" y="5937296"/>
            <a:ext cx="40506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CD:</a:t>
            </a:r>
            <a:r>
              <a:rPr lang="en-US" sz="1400" dirty="0">
                <a:latin typeface="Century Gothic" pitchFamily="34" charset="0"/>
              </a:rPr>
              <a:t> </a:t>
            </a:r>
            <a:r>
              <a:rPr lang="en-US" sz="1400" dirty="0" smtClean="0">
                <a:latin typeface="Century Gothic" pitchFamily="34" charset="0"/>
              </a:rPr>
              <a:t>27,75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en-US" sz="1400" dirty="0" smtClean="0">
                <a:latin typeface="Century Gothic" pitchFamily="34" charset="0"/>
              </a:rPr>
              <a:t>   PSV:</a:t>
            </a:r>
            <a:r>
              <a:rPr lang="en-US" sz="1400" dirty="0">
                <a:latin typeface="Century Gothic" pitchFamily="34" charset="0"/>
              </a:rPr>
              <a:t> </a:t>
            </a:r>
            <a:r>
              <a:rPr lang="en-US" sz="1400" dirty="0" smtClean="0">
                <a:latin typeface="Century Gothic" pitchFamily="34" charset="0"/>
              </a:rPr>
              <a:t>38,75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en-US" sz="1400" dirty="0">
                <a:latin typeface="Century Gothic" pitchFamily="34" charset="0"/>
              </a:rPr>
              <a:t> </a:t>
            </a:r>
            <a:r>
              <a:rPr lang="en-US" sz="1400" dirty="0" smtClean="0">
                <a:latin typeface="Century Gothic" pitchFamily="34" charset="0"/>
              </a:rPr>
              <a:t> BV: 15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37367" y="-308744"/>
            <a:ext cx="4772073" cy="3781735"/>
            <a:chOff x="-219243" y="-308744"/>
            <a:chExt cx="4772073" cy="3781735"/>
          </a:xfrm>
        </p:grpSpPr>
        <p:pic>
          <p:nvPicPr>
            <p:cNvPr id="18" name="Picture 17" descr="US_MavensSculptPalette_Fir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4280" y="-308744"/>
              <a:ext cx="3378550" cy="2481122"/>
            </a:xfrm>
            <a:prstGeom prst="rect">
              <a:avLst/>
            </a:prstGeom>
          </p:spPr>
        </p:pic>
        <p:pic>
          <p:nvPicPr>
            <p:cNvPr id="19" name="Picture 18" descr="US_MavensSculptPalette_Ic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9243" y="885115"/>
              <a:ext cx="3523916" cy="2587876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880894" y="3379290"/>
            <a:ext cx="423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®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Polvo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Bronceador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Compacto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Miami Glow 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1416" y="4247818"/>
            <a:ext cx="4346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Crea una apariencia </a:t>
            </a:r>
            <a:r>
              <a:rPr lang="es-ES" sz="1400" dirty="0" smtClean="0">
                <a:latin typeface="Century Gothic" panose="020B0502020202020204" pitchFamily="34" charset="0"/>
              </a:rPr>
              <a:t>bronceada y hace lucir </a:t>
            </a:r>
            <a:r>
              <a:rPr lang="es-ES" sz="1400" dirty="0">
                <a:latin typeface="Century Gothic" panose="020B0502020202020204" pitchFamily="34" charset="0"/>
              </a:rPr>
              <a:t>la piel </a:t>
            </a:r>
            <a:r>
              <a:rPr lang="es-ES" sz="1400" dirty="0" smtClean="0">
                <a:latin typeface="Century Gothic" panose="020B0502020202020204" pitchFamily="34" charset="0"/>
              </a:rPr>
              <a:t>renovada </a:t>
            </a:r>
            <a:r>
              <a:rPr lang="es-ES" sz="1400" dirty="0">
                <a:latin typeface="Century Gothic" panose="020B0502020202020204" pitchFamily="34" charset="0"/>
              </a:rPr>
              <a:t>e impecable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Define y </a:t>
            </a:r>
            <a:r>
              <a:rPr lang="es-ES" sz="1400" dirty="0" smtClean="0">
                <a:latin typeface="Century Gothic" panose="020B0502020202020204" pitchFamily="34" charset="0"/>
              </a:rPr>
              <a:t>realza tus </a:t>
            </a:r>
            <a:r>
              <a:rPr lang="es-ES" sz="1400" dirty="0">
                <a:latin typeface="Century Gothic" panose="020B0502020202020204" pitchFamily="34" charset="0"/>
              </a:rPr>
              <a:t>mejores atributos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Su lujosa, suave y sedosa textura está elaborada con una fórmula que no causa irritación y es ideal para todo tipo de </a:t>
            </a:r>
            <a:r>
              <a:rPr lang="es-ES" sz="1400" dirty="0" smtClean="0">
                <a:latin typeface="Century Gothic" panose="020B0502020202020204" pitchFamily="34" charset="0"/>
              </a:rPr>
              <a:t>piel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0894" y="5937296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CD: 15,95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PSV: 22.50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 BV: 12</a:t>
            </a:r>
            <a:endParaRPr lang="fr-FR" sz="14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095" y="0"/>
            <a:ext cx="2168524" cy="303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42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045369"/>
            <a:ext cx="9144000" cy="26870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878" y="3379290"/>
            <a:ext cx="4231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®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Blush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Compacto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3885868"/>
            <a:ext cx="3866672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9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Se difumina </a:t>
            </a:r>
            <a:r>
              <a:rPr lang="es-ES" sz="1400" dirty="0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fácilmente y sus capas cubren la piel de manera perfecta</a:t>
            </a:r>
            <a:endParaRPr lang="es-ES" sz="1400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ＭＳ Ｐゴシック"/>
            </a:endParaRPr>
          </a:p>
          <a:p>
            <a:pPr marL="177800" indent="-177800">
              <a:lnSpc>
                <a:spcPct val="9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Nutre y acondiciona la piel sin obstruir los poros</a:t>
            </a:r>
          </a:p>
          <a:p>
            <a:pPr marL="177800" indent="-177800">
              <a:lnSpc>
                <a:spcPct val="9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Crea un resplandor natural y saludable para que la piel luzca renovada e impecable</a:t>
            </a:r>
          </a:p>
          <a:p>
            <a:pPr marL="177800" indent="-177800">
              <a:lnSpc>
                <a:spcPct val="9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Cubre imperfecciones y poros visibles</a:t>
            </a:r>
          </a:p>
          <a:p>
            <a:pPr marL="177800" indent="-177800">
              <a:lnSpc>
                <a:spcPct val="9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No contiene </a:t>
            </a:r>
            <a:r>
              <a:rPr lang="es-ES" sz="1400" dirty="0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parabenos, </a:t>
            </a:r>
            <a:r>
              <a:rPr lang="es-ES" sz="1400" dirty="0" err="1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fragrancias</a:t>
            </a: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 ni aceites</a:t>
            </a:r>
          </a:p>
          <a:p>
            <a:pPr marL="174625" lvl="0" indent="-174625">
              <a:lnSpc>
                <a:spcPct val="90000"/>
              </a:lnSpc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878" y="5937296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CD: 8,95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 PSV: 12,75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 BV: 6</a:t>
            </a:r>
            <a:endParaRPr lang="fr-FR" sz="14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952" y="518042"/>
            <a:ext cx="4784512" cy="222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4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251181"/>
            <a:ext cx="9144000" cy="2687052"/>
          </a:xfrm>
          <a:prstGeom prst="rect">
            <a:avLst/>
          </a:prstGeom>
        </p:spPr>
      </p:pic>
      <p:sp>
        <p:nvSpPr>
          <p:cNvPr id="8" name="Rectangle 2"/>
          <p:cNvSpPr txBox="1">
            <a:spLocks/>
          </p:cNvSpPr>
          <p:nvPr/>
        </p:nvSpPr>
        <p:spPr>
          <a:xfrm>
            <a:off x="-295274" y="2539922"/>
            <a:ext cx="2971800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 err="1" smtClean="0">
                <a:latin typeface="Century Gothic" charset="0"/>
              </a:rPr>
              <a:t>Labios</a:t>
            </a:r>
            <a:endParaRPr lang="en-US" sz="3600" b="0" dirty="0">
              <a:latin typeface="Century Gothic" charset="0"/>
            </a:endParaRPr>
          </a:p>
        </p:txBody>
      </p:sp>
      <p:pic>
        <p:nvPicPr>
          <p:cNvPr id="7" name="Picture 6" descr="shutterstock_7726153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35"/>
          <a:stretch>
            <a:fillRect/>
          </a:stretch>
        </p:blipFill>
        <p:spPr>
          <a:xfrm>
            <a:off x="2074086" y="0"/>
            <a:ext cx="7940128" cy="71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045369"/>
            <a:ext cx="9144000" cy="2687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64" y="3379290"/>
            <a:ext cx="423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®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 For La La </a:t>
            </a:r>
            <a:r>
              <a:rPr lang="en-US" sz="2000" dirty="0" err="1" smtClean="0">
                <a:latin typeface="Century Gothic"/>
                <a:cs typeface="Century Gothic"/>
              </a:rPr>
              <a:t>Lápiz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>
                <a:latin typeface="Century Gothic"/>
                <a:cs typeface="Century Gothic"/>
              </a:rPr>
              <a:t>Labial Mineral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486" y="4304968"/>
            <a:ext cx="3866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entury Gothic" panose="020B0502020202020204" pitchFamily="34" charset="0"/>
              </a:rPr>
              <a:t>10 </a:t>
            </a:r>
            <a:r>
              <a:rPr lang="es-ES" sz="1400" dirty="0">
                <a:latin typeface="Century Gothic" panose="020B0502020202020204" pitchFamily="34" charset="0"/>
              </a:rPr>
              <a:t>nuevos tonos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Colores exquisitos y duraderos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Su fórmula mineral </a:t>
            </a:r>
            <a:r>
              <a:rPr lang="es-ES" sz="1400" dirty="0" smtClean="0">
                <a:latin typeface="Century Gothic" panose="020B0502020202020204" pitchFamily="34" charset="0"/>
              </a:rPr>
              <a:t>proporciona cobertura </a:t>
            </a:r>
            <a:r>
              <a:rPr lang="es-ES" sz="1400" dirty="0">
                <a:latin typeface="Century Gothic" panose="020B0502020202020204" pitchFamily="34" charset="0"/>
              </a:rPr>
              <a:t>pareja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Está elaborado con una infusión de antioxidantes que </a:t>
            </a:r>
            <a:r>
              <a:rPr lang="es-ES" sz="1400" dirty="0" smtClean="0">
                <a:latin typeface="Century Gothic" panose="020B0502020202020204" pitchFamily="34" charset="0"/>
              </a:rPr>
              <a:t>nutre los labios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964" y="5937296"/>
            <a:ext cx="40506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CD: 11,25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en-US" sz="1400" dirty="0" smtClean="0">
                <a:latin typeface="Century Gothic" pitchFamily="34" charset="0"/>
              </a:rPr>
              <a:t>  PSV: 15,75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en-US" sz="1400" dirty="0" smtClean="0">
                <a:latin typeface="Century Gothic" pitchFamily="34" charset="0"/>
              </a:rPr>
              <a:t>     BV: 6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3188790"/>
            <a:ext cx="423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400" baseline="30000" dirty="0" smtClean="0">
                <a:solidFill>
                  <a:srgbClr val="000000"/>
                </a:solidFill>
              </a:rPr>
              <a:t>®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for La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La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Brillo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Labios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Iluminating</a:t>
            </a:r>
            <a:r>
              <a:rPr lang="en-US" sz="2000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2999" y="4162093"/>
            <a:ext cx="4231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entury Gothic" panose="020B0502020202020204" pitchFamily="34" charset="0"/>
              </a:rPr>
              <a:t>Proporciona </a:t>
            </a:r>
            <a:r>
              <a:rPr lang="es-ES" sz="1400" dirty="0">
                <a:latin typeface="Century Gothic" panose="020B0502020202020204" pitchFamily="34" charset="0"/>
              </a:rPr>
              <a:t>color y un brillo intenso a tus labios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Incluye un espejo con luz LED para una fácil aplicación de día o de noche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La variedad de sus tonos te da opciones para cada ocasión y </a:t>
            </a:r>
            <a:r>
              <a:rPr lang="es-ES" sz="1400" dirty="0" smtClean="0">
                <a:latin typeface="Century Gothic" panose="020B0502020202020204" pitchFamily="34" charset="0"/>
              </a:rPr>
              <a:t>estado de ánimo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entury Gothic" panose="020B0502020202020204" pitchFamily="34" charset="0"/>
              </a:rPr>
              <a:t>Su </a:t>
            </a:r>
            <a:r>
              <a:rPr lang="es-ES" sz="1400" dirty="0">
                <a:latin typeface="Century Gothic" panose="020B0502020202020204" pitchFamily="34" charset="0"/>
              </a:rPr>
              <a:t>pincel aplicador viene en forma de punta para una aplicación </a:t>
            </a:r>
            <a:r>
              <a:rPr lang="es-ES" sz="1400" dirty="0" smtClean="0">
                <a:latin typeface="Century Gothic" panose="020B0502020202020204" pitchFamily="34" charset="0"/>
              </a:rPr>
              <a:t>precisa</a:t>
            </a:r>
            <a:endParaRPr lang="en-AU" sz="1400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5937296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CD: 8,75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en-US" sz="1400" dirty="0" smtClean="0">
                <a:latin typeface="Century Gothic" pitchFamily="34" charset="0"/>
              </a:rPr>
              <a:t>   PSV: 12,25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en-US" sz="1400" dirty="0" smtClean="0">
                <a:latin typeface="Century Gothic" pitchFamily="34" charset="0"/>
              </a:rPr>
              <a:t>     BV: 6  La La: 6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3784957" y="-155591"/>
            <a:ext cx="6024030" cy="3319182"/>
            <a:chOff x="1398623" y="1371600"/>
            <a:chExt cx="9496354" cy="5232400"/>
          </a:xfrm>
        </p:grpSpPr>
        <p:grpSp>
          <p:nvGrpSpPr>
            <p:cNvPr id="60" name="Group 59"/>
            <p:cNvGrpSpPr/>
            <p:nvPr/>
          </p:nvGrpSpPr>
          <p:grpSpPr>
            <a:xfrm>
              <a:off x="3496945" y="1371600"/>
              <a:ext cx="7398032" cy="5232400"/>
              <a:chOff x="3496945" y="1371600"/>
              <a:chExt cx="7398032" cy="5232400"/>
            </a:xfrm>
          </p:grpSpPr>
          <p:pic>
            <p:nvPicPr>
              <p:cNvPr id="65" name="Picture 64" descr="US_ENG_40MLMLG_illuminatedLipShineSweetCandy_0114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6945" y="1371600"/>
                <a:ext cx="5232400" cy="5232400"/>
              </a:xfrm>
              <a:prstGeom prst="rect">
                <a:avLst/>
              </a:prstGeom>
            </p:spPr>
          </p:pic>
          <p:pic>
            <p:nvPicPr>
              <p:cNvPr id="66" name="Picture 65" descr="US_ENG_42MLMLG_illuminatedLipShineUndeniable_0114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87028" y="1371600"/>
                <a:ext cx="5232400" cy="5232400"/>
              </a:xfrm>
              <a:prstGeom prst="rect">
                <a:avLst/>
              </a:prstGeom>
            </p:spPr>
          </p:pic>
          <p:pic>
            <p:nvPicPr>
              <p:cNvPr id="67" name="Picture 66" descr="US_ENG_44MLMLG_illuminatedLipShineUptown_0114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2577" y="1371600"/>
                <a:ext cx="5232400" cy="5232400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421396" y="1371600"/>
              <a:ext cx="6307949" cy="5232400"/>
              <a:chOff x="2421396" y="1371600"/>
              <a:chExt cx="6307949" cy="5232400"/>
            </a:xfrm>
          </p:grpSpPr>
          <p:pic>
            <p:nvPicPr>
              <p:cNvPr id="63" name="Picture 62" descr="US_ENG_43MLMLG_illuminatedLipShineSassy_0114.pn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21396" y="1371600"/>
                <a:ext cx="5232400" cy="5232400"/>
              </a:xfrm>
              <a:prstGeom prst="rect">
                <a:avLst/>
              </a:prstGeom>
            </p:spPr>
          </p:pic>
          <p:pic>
            <p:nvPicPr>
              <p:cNvPr id="64" name="Picture 63" descr="US_ENG_40MLMLG_illuminatedLipShineSweetCandy_0114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6945" y="1371600"/>
                <a:ext cx="5232400" cy="5232400"/>
              </a:xfrm>
              <a:prstGeom prst="rect">
                <a:avLst/>
              </a:prstGeom>
            </p:spPr>
          </p:pic>
        </p:grpSp>
        <p:pic>
          <p:nvPicPr>
            <p:cNvPr id="62" name="Picture 61" descr="US_ENG_41MLMLG_illuminatedLipShineMelrose_0114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8623" y="1371600"/>
              <a:ext cx="5232400" cy="5232400"/>
            </a:xfrm>
            <a:prstGeom prst="rect">
              <a:avLst/>
            </a:prstGeom>
          </p:spPr>
        </p:pic>
      </p:grpSp>
      <p:pic>
        <p:nvPicPr>
          <p:cNvPr id="2" name="Picture 1" descr="US_ENG_mineralLipstickGroupNaughtyCorrected_011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0942"/>
            <a:ext cx="4724400" cy="31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1" y="2045369"/>
            <a:ext cx="9144000" cy="2687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64" y="3379290"/>
            <a:ext cx="4231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®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Delineador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Labios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486" y="4304968"/>
            <a:ext cx="434671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9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Define tus labios</a:t>
            </a:r>
          </a:p>
          <a:p>
            <a:pPr marL="177800" indent="-177800">
              <a:lnSpc>
                <a:spcPct val="9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Fórmula cremosa y suave</a:t>
            </a:r>
          </a:p>
          <a:p>
            <a:pPr marL="177800" indent="-177800">
              <a:lnSpc>
                <a:spcPct val="9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Sorprendente durabilidad</a:t>
            </a:r>
          </a:p>
          <a:p>
            <a:pPr marL="177800" indent="-177800">
              <a:lnSpc>
                <a:spcPct val="9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Elaborado con una infusión de antioxidantes</a:t>
            </a:r>
          </a:p>
          <a:p>
            <a:pPr marL="177800" indent="-177800">
              <a:lnSpc>
                <a:spcPct val="90000"/>
              </a:lnSpc>
              <a:buFont typeface="Arial"/>
              <a:buChar char="•"/>
            </a:pPr>
            <a:r>
              <a:rPr lang="es-ES" sz="1400" dirty="0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Fórmula </a:t>
            </a:r>
            <a:r>
              <a:rPr lang="es-ES" sz="1400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hipoalergénica</a:t>
            </a:r>
            <a:r>
              <a:rPr lang="es-ES" sz="1400" dirty="0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y </a:t>
            </a:r>
            <a:r>
              <a:rPr lang="es-ES" sz="1400" dirty="0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no </a:t>
            </a:r>
            <a:r>
              <a:rPr lang="es-ES" sz="1400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ＭＳ Ｐゴシック"/>
              </a:rPr>
              <a:t>comedogénica</a:t>
            </a:r>
            <a:endParaRPr lang="es-ES" sz="1400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964" y="5937296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CD: 11,25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PSV: $15,95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BV: 7.5</a:t>
            </a:r>
            <a:endParaRPr lang="fr-FR" sz="14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37873">
            <a:off x="-239274" y="64999"/>
            <a:ext cx="3464958" cy="318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3001" y="3341190"/>
            <a:ext cx="423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400" baseline="30000" dirty="0">
                <a:solidFill>
                  <a:srgbClr val="000000"/>
                </a:solidFill>
              </a:rPr>
              <a:t>®</a:t>
            </a:r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y </a:t>
            </a:r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aseline="30000" dirty="0">
                <a:solidFill>
                  <a:srgbClr val="000000"/>
                </a:solidFill>
              </a:rPr>
              <a:t> ®</a:t>
            </a:r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for La </a:t>
            </a:r>
            <a:r>
              <a:rPr lang="en-AU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La</a:t>
            </a:r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Brillo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AU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labios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Mineral</a:t>
            </a:r>
            <a:endParaRPr lang="en-AU" sz="2000" dirty="0">
              <a:solidFill>
                <a:prstClr val="black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4247818"/>
            <a:ext cx="4050632" cy="175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Elaborado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a base de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minerales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que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acondicionan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e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hidratan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los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labios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brindando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un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acabado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ultra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brillante</a:t>
            </a:r>
            <a:endParaRPr lang="en-US" sz="14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entury Gothic" panose="020B0502020202020204" pitchFamily="34" charset="0"/>
              </a:rPr>
              <a:t>Su </a:t>
            </a:r>
            <a:r>
              <a:rPr lang="es-ES" sz="1400" dirty="0">
                <a:latin typeface="Century Gothic" panose="020B0502020202020204" pitchFamily="34" charset="0"/>
              </a:rPr>
              <a:t>pincel </a:t>
            </a:r>
            <a:r>
              <a:rPr lang="es-ES" sz="1400" dirty="0" smtClean="0">
                <a:latin typeface="Century Gothic" panose="020B0502020202020204" pitchFamily="34" charset="0"/>
              </a:rPr>
              <a:t>aplicador permite una óptima </a:t>
            </a:r>
            <a:r>
              <a:rPr lang="es-ES" sz="1400" dirty="0">
                <a:latin typeface="Century Gothic" panose="020B0502020202020204" pitchFamily="34" charset="0"/>
              </a:rPr>
              <a:t>y fácil aplicación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entury Gothic" panose="020B0502020202020204" pitchFamily="34" charset="0"/>
              </a:rPr>
              <a:t>Con los </a:t>
            </a:r>
            <a:r>
              <a:rPr lang="es-ES" sz="1400" dirty="0">
                <a:latin typeface="Century Gothic" panose="020B0502020202020204" pitchFamily="34" charset="0"/>
              </a:rPr>
              <a:t>colores </a:t>
            </a:r>
            <a:r>
              <a:rPr lang="es-ES" sz="1400" dirty="0" smtClean="0">
                <a:latin typeface="Century Gothic" panose="020B0502020202020204" pitchFamily="34" charset="0"/>
              </a:rPr>
              <a:t>ideales </a:t>
            </a:r>
            <a:r>
              <a:rPr lang="es-ES" sz="1400" dirty="0">
                <a:latin typeface="Century Gothic" panose="020B0502020202020204" pitchFamily="34" charset="0"/>
              </a:rPr>
              <a:t>para cualquier tono de piel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No contiene parabenos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3000" y="5937296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CD: 11,75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PSV: 16,25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</a:t>
            </a:r>
            <a:r>
              <a:rPr lang="fr-FR" sz="1400" dirty="0">
                <a:solidFill>
                  <a:srgbClr val="000000"/>
                </a:solidFill>
                <a:latin typeface="Century Gothic"/>
              </a:rPr>
              <a:t>BV: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6.5</a:t>
            </a:r>
            <a:endParaRPr lang="fr-FR" sz="1400" dirty="0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814576" y="34415"/>
            <a:ext cx="3624306" cy="3233409"/>
            <a:chOff x="4814576" y="-79885"/>
            <a:chExt cx="3624306" cy="3233409"/>
          </a:xfrm>
        </p:grpSpPr>
        <p:pic>
          <p:nvPicPr>
            <p:cNvPr id="42" name="Picture 12" descr="DSC_2243-1-91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820" y="-19995"/>
              <a:ext cx="527654" cy="203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DSC_2235-1-83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474" y="-79885"/>
              <a:ext cx="464080" cy="209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" descr="DSC_2236-1-84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158" y="-46021"/>
              <a:ext cx="441978" cy="209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5" descr="DSC_2237-1-85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3692" y="-46021"/>
              <a:ext cx="531927" cy="209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7" descr="DSC_2239-1-87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896" y="-79885"/>
              <a:ext cx="484681" cy="209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0" descr="DSC_2241-1-89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9486" y="-47631"/>
              <a:ext cx="502020" cy="209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1" descr="DSC_2242-1-90.pn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576" y="579053"/>
              <a:ext cx="435796" cy="2032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4" descr="DSC_2245-1-93.pn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717" y="-79885"/>
              <a:ext cx="482190" cy="209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3" descr="DSC_2244-1-92.png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587601" y="632726"/>
              <a:ext cx="496035" cy="209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8" descr="DSC_2240-1-88.png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399247" y="1448717"/>
              <a:ext cx="2091390" cy="45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5" descr="DSC_2246-1-94.png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483" y="-79885"/>
              <a:ext cx="451817" cy="209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" name="Group 53"/>
            <p:cNvGrpSpPr/>
            <p:nvPr/>
          </p:nvGrpSpPr>
          <p:grpSpPr>
            <a:xfrm>
              <a:off x="5674647" y="632726"/>
              <a:ext cx="2160972" cy="2520798"/>
              <a:chOff x="4808132" y="-372036"/>
              <a:chExt cx="3190770" cy="3722070"/>
            </a:xfrm>
          </p:grpSpPr>
          <p:pic>
            <p:nvPicPr>
              <p:cNvPr id="55" name="Picture 7"/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620" y="-372036"/>
                <a:ext cx="2969282" cy="3722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55" descr="US_ENG_69MLG_lipShineGlam_1112.png"/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08132" y="-104943"/>
                <a:ext cx="744156" cy="3070708"/>
              </a:xfrm>
              <a:prstGeom prst="rect">
                <a:avLst/>
              </a:prstGeom>
            </p:spPr>
          </p:pic>
        </p:grpSp>
        <p:pic>
          <p:nvPicPr>
            <p:cNvPr id="46" name="Picture 6" descr="DSC_2238-1-86.png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0496" y="594804"/>
              <a:ext cx="418386" cy="209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08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045369"/>
            <a:ext cx="9144000" cy="26870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7800" y="3284040"/>
            <a:ext cx="460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aseline="30000" dirty="0" smtClean="0">
                <a:solidFill>
                  <a:srgbClr val="000000"/>
                </a:solidFill>
              </a:rPr>
              <a:t>®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Tratamiento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para </a:t>
            </a:r>
            <a:r>
              <a:rPr lang="en-AU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Labios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AU" sz="2000" dirty="0" smtClean="0">
                <a:solidFill>
                  <a:prstClr val="black"/>
                </a:solidFill>
                <a:latin typeface="Century Gothic"/>
                <a:ea typeface="ＭＳ Ｐゴシック" charset="0"/>
                <a:cs typeface="ＭＳ Ｐゴシック" charset="0"/>
              </a:rPr>
              <a:t>40fy</a:t>
            </a:r>
            <a:endParaRPr lang="en-AU" sz="2000" dirty="0">
              <a:solidFill>
                <a:prstClr val="black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7799" y="3990643"/>
            <a:ext cx="4050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Reduce y previene la apariencia de líneas finas y arrugas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entury Gothic" panose="020B0502020202020204" pitchFamily="34" charset="0"/>
              </a:rPr>
              <a:t>Contiene Maxi-</a:t>
            </a:r>
            <a:r>
              <a:rPr lang="es-ES" sz="1400" dirty="0" err="1">
                <a:latin typeface="Century Gothic" panose="020B0502020202020204" pitchFamily="34" charset="0"/>
              </a:rPr>
              <a:t>Lip</a:t>
            </a:r>
            <a:r>
              <a:rPr lang="es-ES" sz="1400" dirty="0">
                <a:latin typeface="Century Gothic" panose="020B0502020202020204" pitchFamily="34" charset="0"/>
              </a:rPr>
              <a:t>™ y </a:t>
            </a:r>
            <a:r>
              <a:rPr lang="es-ES" sz="1400" dirty="0" err="1">
                <a:latin typeface="Century Gothic" panose="020B0502020202020204" pitchFamily="34" charset="0"/>
              </a:rPr>
              <a:t>Dermaxyl</a:t>
            </a:r>
            <a:r>
              <a:rPr lang="es-ES" sz="1400" dirty="0">
                <a:latin typeface="Century Gothic" panose="020B0502020202020204" pitchFamily="34" charset="0"/>
              </a:rPr>
              <a:t>™ que hidratan y le dan una apariencia de mayor volumen a tus labios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entury Gothic" panose="020B0502020202020204" pitchFamily="34" charset="0"/>
              </a:rPr>
              <a:t>Se ha comprobado clínicamente que al usarlo tres veces al día durante 29 días </a:t>
            </a:r>
            <a:r>
              <a:rPr lang="es-ES" sz="1400" dirty="0" smtClean="0">
                <a:latin typeface="Century Gothic" panose="020B0502020202020204" pitchFamily="34" charset="0"/>
              </a:rPr>
              <a:t>aumenta gradualmente </a:t>
            </a:r>
            <a:r>
              <a:rPr lang="es-ES" sz="1400" dirty="0">
                <a:latin typeface="Century Gothic" panose="020B0502020202020204" pitchFamily="34" charset="0"/>
              </a:rPr>
              <a:t>el volumen de los </a:t>
            </a:r>
            <a:r>
              <a:rPr lang="es-ES" sz="1400" dirty="0" smtClean="0">
                <a:latin typeface="Century Gothic" panose="020B0502020202020204" pitchFamily="34" charset="0"/>
              </a:rPr>
              <a:t>labios</a:t>
            </a:r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7800" y="5965871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CD: 10,75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PSV: 14,95 </a:t>
            </a:r>
            <a:r>
              <a:rPr lang="en-US" sz="1400" dirty="0">
                <a:latin typeface="Century Gothic"/>
                <a:cs typeface="Century Gothic"/>
              </a:rPr>
              <a:t>€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 </a:t>
            </a:r>
            <a:r>
              <a:rPr lang="fr-FR" sz="1400" dirty="0">
                <a:solidFill>
                  <a:srgbClr val="000000"/>
                </a:solidFill>
                <a:latin typeface="Century Gothic"/>
              </a:rPr>
              <a:t>BV: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7.5</a:t>
            </a:r>
            <a:endParaRPr lang="fr-FR" sz="14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36" name="Picture 7" descr="US__ENG_SKU_motives40fy_070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75" y="409823"/>
            <a:ext cx="2713128" cy="246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4177020"/>
            <a:ext cx="9144000" cy="2687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64" y="5510941"/>
            <a:ext cx="4517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Retoques Cosméticos,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ccesorios y Herramientas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9497" y="0"/>
            <a:ext cx="4405647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20"/>
          <a:stretch/>
        </p:blipFill>
        <p:spPr bwMode="auto">
          <a:xfrm>
            <a:off x="1183120" y="142945"/>
            <a:ext cx="2295525" cy="49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loren6naillacquersgroupshot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645" y="2681610"/>
            <a:ext cx="4663440" cy="242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045369"/>
            <a:ext cx="9144000" cy="2687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64" y="3379290"/>
            <a:ext cx="4517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®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Esmalte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Uñas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485" y="4304968"/>
            <a:ext cx="604171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Brinda un acabado brillante </a:t>
            </a:r>
            <a:r>
              <a:rPr lang="es-ES" sz="1400" dirty="0" smtClean="0">
                <a:latin typeface="Century Gothic" panose="020B0502020202020204" pitchFamily="34" charset="0"/>
              </a:rPr>
              <a:t>resistente </a:t>
            </a:r>
            <a:r>
              <a:rPr lang="es-ES" sz="1400" dirty="0">
                <a:latin typeface="Century Gothic" panose="020B0502020202020204" pitchFamily="34" charset="0"/>
              </a:rPr>
              <a:t>al desportillado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entury Gothic" panose="020B0502020202020204" pitchFamily="34" charset="0"/>
              </a:rPr>
              <a:t>Colores </a:t>
            </a:r>
            <a:r>
              <a:rPr lang="es-ES" sz="1400" dirty="0">
                <a:latin typeface="Century Gothic" panose="020B0502020202020204" pitchFamily="34" charset="0"/>
              </a:rPr>
              <a:t>de larga duración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entury Gothic" panose="020B0502020202020204" pitchFamily="34" charset="0"/>
              </a:rPr>
              <a:t>Aplicación fácil </a:t>
            </a:r>
            <a:r>
              <a:rPr lang="es-ES" sz="1400" dirty="0">
                <a:latin typeface="Century Gothic" panose="020B0502020202020204" pitchFamily="34" charset="0"/>
              </a:rPr>
              <a:t>y fluida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Viene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en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colores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modernos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que se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adaptan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a 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cualquier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 look</a:t>
            </a:r>
            <a:endParaRPr lang="en-US" sz="14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964" y="5937296"/>
            <a:ext cx="405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CD: 5,95 </a:t>
            </a:r>
            <a:r>
              <a:rPr lang="en-US" sz="1400" dirty="0" smtClean="0">
                <a:latin typeface="Century Gothic"/>
                <a:cs typeface="Century Gothic"/>
              </a:rPr>
              <a:t>€</a:t>
            </a:r>
            <a:r>
              <a:rPr lang="fr-FR" sz="1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 PSV: 8,50 </a:t>
            </a:r>
            <a:r>
              <a:rPr lang="en-US" sz="1400" dirty="0" smtClean="0">
                <a:latin typeface="Century Gothic"/>
                <a:cs typeface="Century Gothic"/>
              </a:rPr>
              <a:t>€ 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BV</a:t>
            </a:r>
            <a:r>
              <a:rPr lang="fr-FR" sz="1400" dirty="0">
                <a:solidFill>
                  <a:srgbClr val="000000"/>
                </a:solidFill>
                <a:latin typeface="Century Gothic"/>
              </a:rPr>
              <a:t>: </a:t>
            </a:r>
            <a:r>
              <a:rPr lang="fr-FR" sz="1400" dirty="0" smtClean="0">
                <a:solidFill>
                  <a:srgbClr val="000000"/>
                </a:solidFill>
                <a:latin typeface="Century Gothic"/>
              </a:rPr>
              <a:t>2.5</a:t>
            </a:r>
            <a:endParaRPr lang="fr-FR" sz="14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70" y="0"/>
            <a:ext cx="6305864" cy="285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0486" y="652155"/>
            <a:ext cx="477171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/>
              </a:rPr>
              <a:t>La nueva generación de cuidado de la piel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Century Gothic"/>
              </a:rPr>
              <a:t>Una </a:t>
            </a:r>
            <a:r>
              <a:rPr lang="es-ES" sz="2000" dirty="0">
                <a:latin typeface="Century Gothic"/>
              </a:rPr>
              <a:t>línea diseñada para promover el proceso natural de regeneración de cualquier tipo de piel, sin importar la edad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Century Gothic"/>
              </a:rPr>
              <a:t>Los productos Lumière de Vie ayudan a brindar una luminosidad revitalizada, un rubor saludable y una piel sin impurezas, usando el poder del mar y de la tierra</a:t>
            </a:r>
            <a:endParaRPr lang="es-ES" sz="700" dirty="0" smtClean="0">
              <a:latin typeface="Century Gothic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Century Gothic"/>
              </a:rPr>
              <a:t>Con ingredientes naturales de la más alta calidad y fórmulas eficaces que ayudan a suavizar, humectar y proteger, los productos Lumière de Vie son primeros auxilios para tu piel</a:t>
            </a:r>
            <a:endParaRPr lang="es-ES" sz="2000" dirty="0">
              <a:latin typeface="Century Gothic"/>
            </a:endParaRPr>
          </a:p>
        </p:txBody>
      </p:sp>
      <p:pic>
        <p:nvPicPr>
          <p:cNvPr id="2" name="Picture 1" descr="646 copy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295400"/>
            <a:ext cx="5181600" cy="518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64" y="159856"/>
            <a:ext cx="451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Lumière De Vie</a:t>
            </a:r>
          </a:p>
        </p:txBody>
      </p:sp>
    </p:spTree>
    <p:extLst>
      <p:ext uri="{BB962C8B-B14F-4D97-AF65-F5344CB8AC3E}">
        <p14:creationId xmlns:p14="http://schemas.microsoft.com/office/powerpoint/2010/main" val="41355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712" y="1071"/>
            <a:ext cx="4678713" cy="68558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6676" y="1857375"/>
            <a:ext cx="447675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b="1" u="sng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H</a:t>
            </a:r>
            <a:r>
              <a:rPr lang="en-US" sz="6600" b="1" i="1" u="sng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ABLEMOS</a:t>
            </a:r>
            <a:r>
              <a:rPr lang="en-US" sz="66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DE </a:t>
            </a:r>
          </a:p>
          <a:p>
            <a:r>
              <a:rPr lang="en-US" sz="66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B</a:t>
            </a:r>
            <a:r>
              <a:rPr lang="en-US" sz="6600" b="1" i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ELLEZA</a:t>
            </a:r>
            <a:endParaRPr lang="en-US" sz="6600" b="1" i="1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245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64" y="159856"/>
            <a:ext cx="451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Cellular Laboratories</a:t>
            </a:r>
            <a:r>
              <a:rPr lang="en-US" sz="2800" baseline="30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®</a:t>
            </a:r>
            <a:endParaRPr lang="en-US" sz="2800" baseline="300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485" y="788680"/>
            <a:ext cx="4924115" cy="527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Basados en rigurosos estudios científicos y en ingredientes galardonados, los productos de </a:t>
            </a:r>
            <a:r>
              <a:rPr lang="es-E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Cellular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Laboratories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 minimizan las líneas de expresión y las arrugas, protegen la piel de los rayos UV y ayudan a la piel a nivel </a:t>
            </a:r>
            <a:r>
              <a:rPr lang="es-ES" sz="2000" dirty="0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celular</a:t>
            </a:r>
            <a:endParaRPr lang="es-ES" sz="2000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Century Gothic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s-ES" sz="700" dirty="0">
              <a:solidFill>
                <a:srgbClr val="000000"/>
              </a:solidFill>
              <a:latin typeface="Century Gothic" panose="020B0502020202020204" pitchFamily="34" charset="0"/>
              <a:ea typeface="ＭＳ Ｐゴシック" charset="0"/>
              <a:cs typeface="Century Gothic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Los productos antienvejecimiento de </a:t>
            </a:r>
            <a:r>
              <a:rPr lang="es-E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Cellular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Laboratories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 están formulados específicamente para personas con piel normal a seca o muy seca, que desean un tratamiento para las líneas visibles y </a:t>
            </a:r>
            <a:r>
              <a:rPr lang="es-ES" sz="2000" dirty="0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las arrugas</a:t>
            </a:r>
            <a:endParaRPr lang="es-ES" sz="2000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Century Gothic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s-ES" sz="700" dirty="0">
              <a:solidFill>
                <a:srgbClr val="000000"/>
              </a:solidFill>
              <a:latin typeface="Century Gothic" panose="020B0502020202020204" pitchFamily="34" charset="0"/>
              <a:ea typeface="ＭＳ Ｐゴシック" charset="0"/>
              <a:cs typeface="Century Gothic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Con el paso del </a:t>
            </a:r>
            <a:r>
              <a:rPr lang="es-ES" sz="2000" dirty="0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tiempo, el 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uso integral de </a:t>
            </a:r>
            <a:r>
              <a:rPr lang="es-ES" sz="2000" dirty="0" smtClean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estos productos 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Century Gothic"/>
              </a:rPr>
              <a:t>resultará en una piel de aspecto más suave, terso y juvenil </a:t>
            </a:r>
            <a:endParaRPr lang="es-ES" sz="2000" dirty="0">
              <a:solidFill>
                <a:srgbClr val="000000"/>
              </a:solidFill>
              <a:latin typeface="Century Gothic" panose="020B0502020202020204" pitchFamily="34" charset="0"/>
              <a:ea typeface="ＭＳ Ｐゴシック" charset="0"/>
              <a:cs typeface="Century Gothic"/>
            </a:endParaRPr>
          </a:p>
        </p:txBody>
      </p:sp>
      <p:pic>
        <p:nvPicPr>
          <p:cNvPr id="2" name="Picture 1" descr="UK_ENG_UK11217_cellularLaboratoriesValueKit2_0215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5842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64" y="159856"/>
            <a:ext cx="870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2800" b="0" dirty="0" smtClean="0">
                <a:latin typeface="Century Gothic" charset="0"/>
              </a:rPr>
              <a:t>Motives</a:t>
            </a:r>
            <a:r>
              <a:rPr lang="en-US" sz="2800" b="0" baseline="30000" dirty="0" smtClean="0">
                <a:latin typeface="Century Gothic" charset="0"/>
              </a:rPr>
              <a:t>®</a:t>
            </a:r>
            <a:r>
              <a:rPr lang="en-US" sz="2800" b="0" dirty="0" smtClean="0">
                <a:latin typeface="Century Gothic" charset="0"/>
              </a:rPr>
              <a:t> </a:t>
            </a:r>
            <a:r>
              <a:rPr lang="en-US" sz="2800" b="0" i="1" dirty="0" err="1" smtClean="0">
                <a:latin typeface="Century Gothic" charset="0"/>
              </a:rPr>
              <a:t>Ventaja</a:t>
            </a:r>
            <a:r>
              <a:rPr lang="en-US" sz="2800" b="0" dirty="0" err="1" smtClean="0">
                <a:latin typeface="Century Gothic" charset="0"/>
              </a:rPr>
              <a:t>s</a:t>
            </a:r>
            <a:r>
              <a:rPr lang="en-US" sz="2800" b="0" dirty="0" smtClean="0">
                <a:latin typeface="Century Gothic" charset="0"/>
              </a:rPr>
              <a:t> para el </a:t>
            </a:r>
            <a:r>
              <a:rPr lang="en-US" sz="2800" b="0" i="1" dirty="0" err="1" smtClean="0">
                <a:latin typeface="Century Gothic" charset="0"/>
              </a:rPr>
              <a:t>Cliente</a:t>
            </a:r>
            <a:endParaRPr lang="en-US" sz="2800" b="0" i="1" dirty="0">
              <a:latin typeface="Century Gothic" charset="0"/>
            </a:endParaRPr>
          </a:p>
        </p:txBody>
      </p:sp>
      <p:pic>
        <p:nvPicPr>
          <p:cNvPr id="5" name="Picture 4" descr="shutterstock_10195460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946" y="2039380"/>
            <a:ext cx="3720054" cy="3985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0485" y="685800"/>
            <a:ext cx="558451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Century Gothic" panose="020B0502020202020204" pitchFamily="34" charset="0"/>
              </a:rPr>
              <a:t>El cliente tiene la opción de personalizar su propia colección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Century Gothic" panose="020B0502020202020204" pitchFamily="34" charset="0"/>
              </a:rPr>
              <a:t>La Asesora de Belleza de Motives ayuda a seleccionar los mejores productos según el tipo de piel de</a:t>
            </a:r>
            <a:r>
              <a:rPr lang="es-ES" baseline="0" dirty="0" smtClean="0">
                <a:latin typeface="Century Gothic" panose="020B0502020202020204" pitchFamily="34" charset="0"/>
              </a:rPr>
              <a:t> cada</a:t>
            </a:r>
            <a:r>
              <a:rPr lang="es-ES" dirty="0" smtClean="0">
                <a:latin typeface="Century Gothic" panose="020B0502020202020204" pitchFamily="34" charset="0"/>
              </a:rPr>
              <a:t> cliente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Century Gothic" panose="020B0502020202020204" pitchFamily="34" charset="0"/>
              </a:rPr>
              <a:t>La Asesora de Belleza de Motives ayuda a los clientes a seleccionar los colores más apropiados, teniendo en cuenta su tono de piel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Century Gothic" panose="020B0502020202020204" pitchFamily="34" charset="0"/>
              </a:rPr>
              <a:t>La Asesora de Belleza de Motives a los clientes sobre la forma de utilizar cada producto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Century Gothic" panose="020B0502020202020204" pitchFamily="34" charset="0"/>
              </a:rPr>
              <a:t>Los clientes pueden probar los productos antes de comprarlos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Century Gothic" panose="020B0502020202020204" pitchFamily="34" charset="0"/>
              </a:rPr>
              <a:t>Los clientes obtienen</a:t>
            </a:r>
            <a:r>
              <a:rPr lang="es-ES" baseline="0" dirty="0" smtClean="0">
                <a:latin typeface="Century Gothic" panose="020B0502020202020204" pitchFamily="34" charset="0"/>
              </a:rPr>
              <a:t> REEMBOLSO EN EFECTIVO</a:t>
            </a:r>
            <a:r>
              <a:rPr lang="es-ES" dirty="0" smtClean="0">
                <a:latin typeface="Century Gothic" panose="020B0502020202020204" pitchFamily="34" charset="0"/>
              </a:rPr>
              <a:t> por compras</a:t>
            </a:r>
            <a:r>
              <a:rPr lang="es-ES" baseline="0" dirty="0" smtClean="0">
                <a:latin typeface="Century Gothic" panose="020B0502020202020204" pitchFamily="34" charset="0"/>
              </a:rPr>
              <a:t> elegibles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5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3461510"/>
            <a:ext cx="9144000" cy="2687052"/>
          </a:xfrm>
          <a:prstGeom prst="rect">
            <a:avLst/>
          </a:prstGeom>
        </p:spPr>
      </p:pic>
      <p:sp>
        <p:nvSpPr>
          <p:cNvPr id="5" name="Rectangle 3"/>
          <p:cNvSpPr txBox="1">
            <a:spLocks/>
          </p:cNvSpPr>
          <p:nvPr/>
        </p:nvSpPr>
        <p:spPr>
          <a:xfrm>
            <a:off x="1" y="4862920"/>
            <a:ext cx="9144000" cy="1437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dirty="0">
                <a:solidFill>
                  <a:schemeClr val="tx1"/>
                </a:solidFill>
                <a:ea typeface="ＭＳ Ｐゴシック"/>
                <a:cs typeface="Calibri"/>
              </a:rPr>
              <a:t>¡LLEGÓ EL MOMENTO DE </a:t>
            </a:r>
            <a:r>
              <a:rPr lang="es-ES" sz="2400" dirty="0" smtClean="0">
                <a:solidFill>
                  <a:schemeClr val="tx1"/>
                </a:solidFill>
                <a:ea typeface="ＭＳ Ｐゴシック"/>
                <a:cs typeface="Calibri"/>
              </a:rPr>
              <a:t>CREAR</a:t>
            </a:r>
          </a:p>
          <a:p>
            <a:pPr marL="0" indent="0" algn="ctr">
              <a:buNone/>
            </a:pPr>
            <a:r>
              <a:rPr lang="es-ES" sz="2400" dirty="0" smtClean="0">
                <a:solidFill>
                  <a:schemeClr val="tx1"/>
                </a:solidFill>
                <a:ea typeface="ＭＳ Ｐゴシック"/>
                <a:cs typeface="Calibri"/>
              </a:rPr>
              <a:t> </a:t>
            </a:r>
            <a:r>
              <a:rPr lang="es-ES" sz="2400" b="1" dirty="0" smtClean="0">
                <a:solidFill>
                  <a:schemeClr val="tx1"/>
                </a:solidFill>
                <a:ea typeface="ＭＳ Ｐゴシック"/>
                <a:cs typeface="Calibri"/>
              </a:rPr>
              <a:t>TU PROPIO </a:t>
            </a:r>
          </a:p>
          <a:p>
            <a:pPr marL="0" indent="0" algn="ctr">
              <a:buNone/>
            </a:pPr>
            <a:r>
              <a:rPr lang="es-ES" sz="2400" dirty="0" smtClean="0">
                <a:solidFill>
                  <a:schemeClr val="tx1"/>
                </a:solidFill>
                <a:ea typeface="ＭＳ Ｐゴシック"/>
                <a:cs typeface="Calibri"/>
              </a:rPr>
              <a:t>FUTURO </a:t>
            </a:r>
            <a:r>
              <a:rPr lang="es-ES" sz="2400" dirty="0">
                <a:solidFill>
                  <a:schemeClr val="tx1"/>
                </a:solidFill>
                <a:ea typeface="ＭＳ Ｐゴシック"/>
                <a:cs typeface="Calibri"/>
              </a:rPr>
              <a:t>ECONÓMICO!</a:t>
            </a:r>
            <a:endParaRPr lang="es-ES" sz="2400" dirty="0">
              <a:solidFill>
                <a:schemeClr val="tx1"/>
              </a:solidFill>
              <a:latin typeface="Century Gothic" charset="0"/>
              <a:ea typeface="ＭＳ Ｐゴシック" charset="0"/>
              <a:cs typeface="Calibri" charset="0"/>
            </a:endParaRPr>
          </a:p>
        </p:txBody>
      </p:sp>
      <p:pic>
        <p:nvPicPr>
          <p:cNvPr id="2" name="Picture 1" descr="Motives-ESP-Starter-kit_7.24.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-1180243"/>
            <a:ext cx="8102600" cy="81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7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pic>
        <p:nvPicPr>
          <p:cNvPr id="10" name="Picture 9" descr="makeup artis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228" y="1823970"/>
            <a:ext cx="3967772" cy="5450238"/>
          </a:xfrm>
          <a:prstGeom prst="rect">
            <a:avLst/>
          </a:prstGeom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508917" y="1245229"/>
            <a:ext cx="5625183" cy="5146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2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Motives</a:t>
            </a:r>
            <a:r>
              <a:rPr lang="en-US" sz="2200" baseline="300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®</a:t>
            </a:r>
            <a:r>
              <a:rPr lang="en-US" sz="22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2200" dirty="0">
                <a:solidFill>
                  <a:schemeClr val="tx1"/>
                </a:solidFill>
                <a:ea typeface="ＭＳ Ｐゴシック"/>
                <a:cs typeface="ＭＳ Ｐゴシック"/>
              </a:rPr>
              <a:t>es para todas, tanto para principiantes como para profesionales de élite</a:t>
            </a:r>
            <a:endParaRPr lang="es-ES" sz="22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No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tienes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que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ser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una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maquilladora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experta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porque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te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brindamos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</a:rPr>
              <a:t>Capacitación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</a:rPr>
              <a:t>básica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</a:rPr>
              <a:t> y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</a:rPr>
              <a:t>avanzada</a:t>
            </a:r>
            <a:endParaRPr lang="en-US" sz="2200" dirty="0" smtClean="0">
              <a:solidFill>
                <a:schemeClr val="tx1"/>
              </a:solidFill>
              <a:ea typeface="ＭＳ Ｐゴシック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ea typeface="ＭＳ Ｐゴシック" charset="0"/>
              </a:rPr>
              <a:t>Kits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</a:rPr>
              <a:t>básicos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</a:rPr>
              <a:t> y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</a:rPr>
              <a:t>professionales</a:t>
            </a:r>
            <a:endParaRPr lang="en-US" sz="2200" dirty="0" smtClean="0">
              <a:solidFill>
                <a:schemeClr val="tx1"/>
              </a:solidFill>
              <a:ea typeface="ＭＳ Ｐゴシック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s-ES_tradnl" sz="2200" dirty="0">
                <a:solidFill>
                  <a:schemeClr val="tx1"/>
                </a:solidFill>
                <a:ea typeface="ＭＳ Ｐゴシック"/>
              </a:rPr>
              <a:t>Descargas gratuitas de material </a:t>
            </a:r>
            <a:r>
              <a:rPr lang="es-ES_tradnl" sz="2200" dirty="0" smtClean="0">
                <a:solidFill>
                  <a:schemeClr val="tx1"/>
                </a:solidFill>
                <a:ea typeface="ＭＳ Ｐゴシック"/>
              </a:rPr>
              <a:t>promocional para </a:t>
            </a:r>
            <a:r>
              <a:rPr lang="es-ES_tradnl" sz="2200" dirty="0">
                <a:solidFill>
                  <a:schemeClr val="tx1"/>
                </a:solidFill>
                <a:ea typeface="ＭＳ Ｐゴシック"/>
              </a:rPr>
              <a:t>desarrollar tu negocio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ea typeface="ＭＳ Ｐゴシック" charset="0"/>
              </a:rPr>
              <a:t>Herramientas de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</a:rPr>
              <a:t>mercadeo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</a:rPr>
              <a:t> viral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s-ES" sz="2200" dirty="0">
                <a:solidFill>
                  <a:schemeClr val="tx1"/>
                </a:solidFill>
                <a:ea typeface="ＭＳ Ｐゴシック"/>
                <a:cs typeface="ＭＳ Ｐゴシック"/>
              </a:rPr>
              <a:t>Sin importar tu grado de experiencia, tienes una </a:t>
            </a:r>
            <a:r>
              <a:rPr lang="es-ES" sz="22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comprobada carrera </a:t>
            </a:r>
            <a:r>
              <a:rPr lang="es-ES" sz="2200" dirty="0">
                <a:solidFill>
                  <a:schemeClr val="tx1"/>
                </a:solidFill>
                <a:ea typeface="ＭＳ Ｐゴシック"/>
                <a:cs typeface="ＭＳ Ｐゴシック"/>
              </a:rPr>
              <a:t>profesional </a:t>
            </a:r>
            <a:r>
              <a:rPr lang="es-ES" sz="22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hacia </a:t>
            </a:r>
            <a:r>
              <a:rPr lang="es-ES" sz="2200" dirty="0">
                <a:solidFill>
                  <a:schemeClr val="tx1"/>
                </a:solidFill>
                <a:ea typeface="ＭＳ Ｐゴシック"/>
                <a:cs typeface="ＭＳ Ｐゴシック"/>
              </a:rPr>
              <a:t>el </a:t>
            </a:r>
            <a:r>
              <a:rPr lang="es-ES" sz="22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éxito</a:t>
            </a:r>
            <a:endParaRPr lang="en-US" sz="22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1609726" y="-19128"/>
            <a:ext cx="5762624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 err="1" smtClean="0">
                <a:latin typeface="Century Gothic" charset="0"/>
              </a:rPr>
              <a:t>Una</a:t>
            </a:r>
            <a:r>
              <a:rPr lang="en-US" sz="3600" b="0" dirty="0" smtClean="0">
                <a:latin typeface="Century Gothic" charset="0"/>
              </a:rPr>
              <a:t> </a:t>
            </a:r>
            <a:r>
              <a:rPr lang="en-US" sz="3600" b="0" i="1" dirty="0" err="1" smtClean="0">
                <a:latin typeface="Century Gothic" charset="0"/>
              </a:rPr>
              <a:t>carrera</a:t>
            </a:r>
            <a:r>
              <a:rPr lang="en-US" sz="3600" b="0" dirty="0" smtClean="0">
                <a:latin typeface="Century Gothic" charset="0"/>
              </a:rPr>
              <a:t> </a:t>
            </a:r>
            <a:r>
              <a:rPr lang="en-US" sz="3600" b="0" dirty="0" err="1" smtClean="0">
                <a:latin typeface="Century Gothic" charset="0"/>
              </a:rPr>
              <a:t>hacia</a:t>
            </a:r>
            <a:r>
              <a:rPr lang="en-US" sz="3600" b="0" dirty="0" smtClean="0">
                <a:latin typeface="Century Gothic" charset="0"/>
              </a:rPr>
              <a:t> el </a:t>
            </a:r>
            <a:r>
              <a:rPr lang="en-US" sz="3600" b="0" i="1" dirty="0" err="1" smtClean="0">
                <a:latin typeface="Century Gothic" charset="0"/>
              </a:rPr>
              <a:t>Éxito</a:t>
            </a:r>
            <a:r>
              <a:rPr lang="en-US" sz="3600" b="0" i="1" dirty="0" smtClean="0">
                <a:latin typeface="Century Gothic" charset="0"/>
              </a:rPr>
              <a:t> </a:t>
            </a:r>
            <a:r>
              <a:rPr lang="en-US" sz="3600" b="0" i="1" dirty="0" err="1" smtClean="0">
                <a:latin typeface="Century Gothic" charset="0"/>
              </a:rPr>
              <a:t>Profesional</a:t>
            </a:r>
            <a:endParaRPr lang="en-US" sz="3600" b="0" i="1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pic>
        <p:nvPicPr>
          <p:cNvPr id="3" name="Picture 2" descr="VegasNay Gold Closeu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877" y="360150"/>
            <a:ext cx="6137700" cy="6137700"/>
          </a:xfrm>
          <a:prstGeom prst="rect">
            <a:avLst/>
          </a:prstGeom>
        </p:spPr>
      </p:pic>
      <p:pic>
        <p:nvPicPr>
          <p:cNvPr id="5" name="Picture 4" descr="Screen Shot 2013-08-04 at 2.31.47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00"/>
            <a:ext cx="9144000" cy="5420320"/>
          </a:xfrm>
          <a:prstGeom prst="rect">
            <a:avLst/>
          </a:prstGeom>
        </p:spPr>
      </p:pic>
      <p:pic>
        <p:nvPicPr>
          <p:cNvPr id="6" name="Picture 5" descr="vegasna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019" y="-625116"/>
            <a:ext cx="6283892" cy="837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5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005756" y="2121473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3-08-04 at 2.08.44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8481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5" name="Rectangle 3"/>
          <p:cNvSpPr txBox="1">
            <a:spLocks/>
          </p:cNvSpPr>
          <p:nvPr/>
        </p:nvSpPr>
        <p:spPr>
          <a:xfrm>
            <a:off x="481506" y="1245230"/>
            <a:ext cx="8154494" cy="3720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s-ES" sz="2200" dirty="0">
                <a:solidFill>
                  <a:sysClr val="windowText" lastClr="000000"/>
                </a:solidFill>
                <a:cs typeface="MS PGothic"/>
              </a:rPr>
              <a:t>Gana dinero haciendo lo que siempre has querido hacer</a:t>
            </a:r>
          </a:p>
          <a:p>
            <a:pPr lvl="0">
              <a:defRPr/>
            </a:pPr>
            <a:r>
              <a:rPr lang="es-ES" sz="2200" dirty="0">
                <a:solidFill>
                  <a:sysClr val="windowText" lastClr="000000"/>
                </a:solidFill>
                <a:cs typeface="MS PGothic"/>
              </a:rPr>
              <a:t>Obtén tu propia página web </a:t>
            </a:r>
          </a:p>
          <a:p>
            <a:pPr lvl="0">
              <a:defRPr/>
            </a:pPr>
            <a:r>
              <a:rPr lang="es-ES" sz="2200" dirty="0">
                <a:solidFill>
                  <a:sysClr val="windowText" lastClr="000000"/>
                </a:solidFill>
                <a:cs typeface="MS PGothic"/>
              </a:rPr>
              <a:t>Proporcionamos capacitación, recursos, mercadeo y apoyo para garantizarte el éxito</a:t>
            </a:r>
          </a:p>
          <a:p>
            <a:pPr lvl="0">
              <a:defRPr/>
            </a:pPr>
            <a:r>
              <a:rPr lang="es-ES" sz="2200" dirty="0">
                <a:solidFill>
                  <a:sysClr val="windowText" lastClr="000000"/>
                </a:solidFill>
                <a:cs typeface="MS PGothic"/>
              </a:rPr>
              <a:t>Sé tu propia jefa con los horarios que tú dispongas</a:t>
            </a:r>
          </a:p>
          <a:p>
            <a:pPr lvl="0">
              <a:defRPr/>
            </a:pPr>
            <a:r>
              <a:rPr lang="es-ES" sz="2200" dirty="0">
                <a:solidFill>
                  <a:sysClr val="windowText" lastClr="000000"/>
                </a:solidFill>
                <a:cs typeface="MS PGothic"/>
              </a:rPr>
              <a:t>Trabaja desde el hogar, en línea o en persona</a:t>
            </a:r>
          </a:p>
          <a:p>
            <a:pPr lvl="0">
              <a:defRPr/>
            </a:pPr>
            <a:r>
              <a:rPr lang="es-ES" sz="2200" dirty="0">
                <a:solidFill>
                  <a:sysClr val="windowText" lastClr="000000"/>
                </a:solidFill>
                <a:cs typeface="MS PGothic"/>
              </a:rPr>
              <a:t>Sistema de negocios comprobado</a:t>
            </a:r>
          </a:p>
          <a:p>
            <a:pPr lvl="0">
              <a:defRPr/>
            </a:pPr>
            <a:r>
              <a:rPr lang="es-ES" sz="2200" dirty="0">
                <a:solidFill>
                  <a:sysClr val="windowText" lastClr="000000"/>
                </a:solidFill>
                <a:cs typeface="MS PGothic"/>
              </a:rPr>
              <a:t>Obtén ingresos residuales</a:t>
            </a:r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0" y="495222"/>
            <a:ext cx="9144000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>
                <a:latin typeface="Century Gothic" charset="0"/>
              </a:rPr>
              <a:t>MOTIVES</a:t>
            </a:r>
            <a:r>
              <a:rPr lang="en-US" sz="3600" b="0" baseline="30000" dirty="0" smtClean="0">
                <a:latin typeface="Century Gothic" charset="0"/>
              </a:rPr>
              <a:t>®</a:t>
            </a:r>
            <a:r>
              <a:rPr lang="en-US" sz="3600" b="0" dirty="0" smtClean="0">
                <a:latin typeface="Century Gothic" charset="0"/>
              </a:rPr>
              <a:t>:</a:t>
            </a:r>
            <a:r>
              <a:rPr lang="en-US" sz="3600" b="0" dirty="0" err="1" smtClean="0">
                <a:latin typeface="Century Gothic" charset="0"/>
              </a:rPr>
              <a:t>Exclusivo</a:t>
            </a:r>
            <a:r>
              <a:rPr lang="en-US" sz="3600" b="0" dirty="0" smtClean="0">
                <a:latin typeface="Century Gothic" charset="0"/>
              </a:rPr>
              <a:t> </a:t>
            </a:r>
            <a:r>
              <a:rPr lang="en-US" sz="3600" b="0" dirty="0" err="1" smtClean="0">
                <a:latin typeface="Century Gothic" charset="0"/>
              </a:rPr>
              <a:t>Modelo</a:t>
            </a:r>
            <a:r>
              <a:rPr lang="en-US" sz="3600" b="0" dirty="0" smtClean="0">
                <a:latin typeface="Century Gothic" charset="0"/>
              </a:rPr>
              <a:t> de </a:t>
            </a:r>
            <a:r>
              <a:rPr lang="en-US" sz="3600" b="0" dirty="0" err="1" smtClean="0">
                <a:latin typeface="Century Gothic" charset="0"/>
              </a:rPr>
              <a:t>Negocio</a:t>
            </a:r>
            <a:endParaRPr lang="en-US" sz="3600" b="0" dirty="0">
              <a:latin typeface="Century Gothic" charset="0"/>
            </a:endParaRPr>
          </a:p>
        </p:txBody>
      </p:sp>
      <p:pic>
        <p:nvPicPr>
          <p:cNvPr id="8" name="Picture 1029" descr="motivesop_p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0746" y="4400322"/>
            <a:ext cx="3473254" cy="245767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pic>
        <p:nvPicPr>
          <p:cNvPr id="2" name="Picture 1" descr="Motives-ESP-fast-start-ki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8" b="27937"/>
          <a:stretch/>
        </p:blipFill>
        <p:spPr>
          <a:xfrm>
            <a:off x="157133" y="1471769"/>
            <a:ext cx="8828942" cy="4916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64" y="159856"/>
            <a:ext cx="4517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®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Kit de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Inicio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Rápido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694" y="2496360"/>
            <a:ext cx="21604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250 </a:t>
            </a:r>
            <a:r>
              <a:rPr lang="en-US" sz="3200" dirty="0" smtClean="0">
                <a:latin typeface="Century Gothic"/>
                <a:cs typeface="Century Gothic"/>
              </a:rPr>
              <a:t>€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ENVÍO GRATIS*</a:t>
            </a:r>
          </a:p>
          <a:p>
            <a:pPr lvl="0"/>
            <a:r>
              <a:rPr lang="fr-FR" sz="2000" dirty="0">
                <a:solidFill>
                  <a:srgbClr val="000000"/>
                </a:solidFill>
                <a:latin typeface="Century Gothic"/>
              </a:rPr>
              <a:t>BV: </a:t>
            </a:r>
            <a:r>
              <a:rPr lang="fr-FR" sz="2000" dirty="0" smtClean="0">
                <a:solidFill>
                  <a:srgbClr val="000000"/>
                </a:solidFill>
                <a:latin typeface="Century Gothic"/>
              </a:rPr>
              <a:t>300</a:t>
            </a:r>
            <a:endParaRPr lang="fr-FR" sz="2000" dirty="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1401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3" name="Rectangle 3"/>
          <p:cNvSpPr txBox="1">
            <a:spLocks/>
          </p:cNvSpPr>
          <p:nvPr/>
        </p:nvSpPr>
        <p:spPr>
          <a:xfrm>
            <a:off x="636838" y="1750533"/>
            <a:ext cx="7502917" cy="3109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40000"/>
              </a:spcBef>
              <a:buNone/>
            </a:pP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Como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Asesora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de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Belleza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de Motives</a:t>
            </a:r>
            <a:r>
              <a:rPr lang="en-US" sz="2200" baseline="300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®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:</a:t>
            </a:r>
            <a:endParaRPr lang="en-US" sz="22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  <a:buClr>
                <a:schemeClr val="tx1"/>
              </a:buClr>
              <a:defRPr/>
            </a:pPr>
            <a:r>
              <a:rPr lang="es-ES" sz="2400" dirty="0">
                <a:solidFill>
                  <a:schemeClr val="tx1"/>
                </a:solidFill>
                <a:cs typeface="MS PGothic"/>
              </a:rPr>
              <a:t>30% o más en ganancias por </a:t>
            </a:r>
            <a:r>
              <a:rPr lang="es-ES" sz="2400" dirty="0" smtClean="0">
                <a:solidFill>
                  <a:schemeClr val="tx1"/>
                </a:solidFill>
                <a:cs typeface="MS PGothic"/>
              </a:rPr>
              <a:t>ventas </a:t>
            </a:r>
            <a:r>
              <a:rPr lang="es-ES" sz="2400" dirty="0">
                <a:solidFill>
                  <a:schemeClr val="tx1"/>
                </a:solidFill>
                <a:cs typeface="MS PGothic"/>
              </a:rPr>
              <a:t>al por menor</a:t>
            </a:r>
          </a:p>
          <a:p>
            <a:pPr>
              <a:lnSpc>
                <a:spcPct val="110000"/>
              </a:lnSpc>
              <a:buClr>
                <a:schemeClr val="tx1"/>
              </a:buClr>
              <a:defRPr/>
            </a:pPr>
            <a:r>
              <a:rPr lang="es-ES" sz="2400" dirty="0">
                <a:solidFill>
                  <a:schemeClr val="tx1"/>
                </a:solidFill>
                <a:cs typeface="MS PGothic"/>
              </a:rPr>
              <a:t>$300 o más por cada Evento de </a:t>
            </a:r>
            <a:r>
              <a:rPr lang="es-ES" sz="2400" dirty="0" smtClean="0">
                <a:solidFill>
                  <a:schemeClr val="tx1"/>
                </a:solidFill>
                <a:cs typeface="MS PGothic"/>
              </a:rPr>
              <a:t>Belleza</a:t>
            </a:r>
          </a:p>
          <a:p>
            <a:pPr>
              <a:lnSpc>
                <a:spcPct val="110000"/>
              </a:lnSpc>
              <a:buClr>
                <a:schemeClr val="tx1"/>
              </a:buClr>
              <a:defRPr/>
            </a:pPr>
            <a:r>
              <a:rPr lang="es-ES" sz="24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Organiza dos eventos mensuales y gana 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$600 o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más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solamente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en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ganancias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por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ventas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al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por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menor</a:t>
            </a: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*</a:t>
            </a:r>
            <a:endParaRPr lang="en-US" sz="22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636838" y="495222"/>
            <a:ext cx="7782928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 smtClean="0">
                <a:latin typeface="Century Gothic" charset="0"/>
              </a:rPr>
              <a:t>Lo que </a:t>
            </a:r>
            <a:r>
              <a:rPr lang="en-US" sz="3600" b="0" i="1" dirty="0" smtClean="0">
                <a:latin typeface="Century Gothic" charset="0"/>
              </a:rPr>
              <a:t>TÚ </a:t>
            </a:r>
            <a:r>
              <a:rPr lang="en-US" sz="3600" b="0" i="1" dirty="0" err="1" smtClean="0">
                <a:latin typeface="Century Gothic" charset="0"/>
              </a:rPr>
              <a:t>puedes</a:t>
            </a:r>
            <a:r>
              <a:rPr lang="en-US" sz="3600" b="0" dirty="0" smtClean="0">
                <a:latin typeface="Century Gothic" charset="0"/>
              </a:rPr>
              <a:t> </a:t>
            </a:r>
            <a:r>
              <a:rPr lang="en-US" sz="3600" dirty="0" smtClean="0">
                <a:latin typeface="Century Gothic" charset="0"/>
              </a:rPr>
              <a:t>ganar</a:t>
            </a:r>
            <a:endParaRPr lang="en-US" sz="3600" i="1" dirty="0">
              <a:latin typeface="Century Gothic" charset="0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636837" y="6362700"/>
            <a:ext cx="7502917" cy="29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*</a:t>
            </a:r>
            <a:r>
              <a:rPr lang="es-ES" sz="1200" dirty="0" smtClean="0">
                <a:solidFill>
                  <a:schemeClr val="tx1"/>
                </a:solidFill>
              </a:rPr>
              <a:t> </a:t>
            </a:r>
            <a:r>
              <a:rPr lang="es-ES" sz="1200" dirty="0">
                <a:solidFill>
                  <a:schemeClr val="tx1"/>
                </a:solidFill>
              </a:rPr>
              <a:t>En promedio, cada Evento de Belleza genera ventas por $1,000 o más</a:t>
            </a:r>
          </a:p>
          <a:p>
            <a:pPr marL="0" indent="0">
              <a:lnSpc>
                <a:spcPct val="90000"/>
              </a:lnSpc>
              <a:spcBef>
                <a:spcPct val="40000"/>
              </a:spcBef>
              <a:buNone/>
            </a:pPr>
            <a:endParaRPr lang="en-US" sz="12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1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3" name="Rectangle 3"/>
          <p:cNvSpPr txBox="1">
            <a:spLocks/>
          </p:cNvSpPr>
          <p:nvPr/>
        </p:nvSpPr>
        <p:spPr>
          <a:xfrm>
            <a:off x="673384" y="1750533"/>
            <a:ext cx="7502917" cy="3840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563" indent="-55563">
              <a:lnSpc>
                <a:spcPct val="150000"/>
              </a:lnSpc>
              <a:buNone/>
            </a:pPr>
            <a:r>
              <a:rPr lang="es-ES" sz="2000" dirty="0">
                <a:solidFill>
                  <a:schemeClr val="tx1"/>
                </a:solidFill>
              </a:rPr>
              <a:t>Como Promotora de Equipos Motives</a:t>
            </a:r>
            <a:r>
              <a:rPr lang="es-ES" sz="2000" baseline="30000" dirty="0">
                <a:solidFill>
                  <a:schemeClr val="tx1"/>
                </a:solidFill>
              </a:rPr>
              <a:t>®</a:t>
            </a:r>
            <a:r>
              <a:rPr lang="es-ES" sz="2000" dirty="0">
                <a:solidFill>
                  <a:schemeClr val="tx1"/>
                </a:solidFill>
              </a:rPr>
              <a:t>… multiplica tus esfuerzos.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tx1"/>
                </a:solidFill>
              </a:rPr>
              <a:t>Asóciate con otras Asesoras de Belleza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tx1"/>
                </a:solidFill>
              </a:rPr>
              <a:t>Ellas ganarán 30% o más por ventas al por menor y tú obtendrás ingresos adicionales</a:t>
            </a: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tx1"/>
                </a:solidFill>
              </a:rPr>
              <a:t>Organiza dos equipos de cinco miembros que programen dos eventos por mes, y ganarás </a:t>
            </a:r>
            <a:r>
              <a:rPr lang="es-ES" sz="2000" dirty="0" smtClean="0">
                <a:solidFill>
                  <a:schemeClr val="tx1"/>
                </a:solidFill>
              </a:rPr>
              <a:t>€1328 </a:t>
            </a:r>
            <a:r>
              <a:rPr lang="es-ES" sz="2000" dirty="0">
                <a:solidFill>
                  <a:schemeClr val="tx1"/>
                </a:solidFill>
              </a:rPr>
              <a:t>o más en solo comisiones</a:t>
            </a: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673385" y="495222"/>
            <a:ext cx="7782928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>
                <a:latin typeface="Century Gothic" charset="0"/>
              </a:rPr>
              <a:t>Lo que </a:t>
            </a:r>
            <a:r>
              <a:rPr lang="en-US" sz="3600" b="0" i="1" dirty="0">
                <a:latin typeface="Century Gothic" charset="0"/>
              </a:rPr>
              <a:t>TÚ </a:t>
            </a:r>
            <a:r>
              <a:rPr lang="en-US" sz="3600" b="0" i="1" dirty="0" err="1">
                <a:latin typeface="Century Gothic" charset="0"/>
              </a:rPr>
              <a:t>puedes</a:t>
            </a:r>
            <a:r>
              <a:rPr lang="en-US" sz="3600" b="0" dirty="0">
                <a:latin typeface="Century Gothic" charset="0"/>
              </a:rPr>
              <a:t> </a:t>
            </a:r>
            <a:r>
              <a:rPr lang="en-US" sz="3600" dirty="0">
                <a:latin typeface="Century Gothic" charset="0"/>
              </a:rPr>
              <a:t>ganar</a:t>
            </a:r>
            <a:endParaRPr lang="en-US" sz="3600" i="1" dirty="0">
              <a:latin typeface="Century Gothic" charset="0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673384" y="6362700"/>
            <a:ext cx="7502917" cy="29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200" dirty="0">
                <a:solidFill>
                  <a:schemeClr val="tx1"/>
                </a:solidFill>
              </a:rPr>
              <a:t>* En promedio, cada Evento de Belleza genera ventas por $1,000 o más</a:t>
            </a:r>
          </a:p>
        </p:txBody>
      </p:sp>
    </p:spTree>
    <p:extLst>
      <p:ext uri="{BB962C8B-B14F-4D97-AF65-F5344CB8AC3E}">
        <p14:creationId xmlns:p14="http://schemas.microsoft.com/office/powerpoint/2010/main" val="34760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"/>
            <a:ext cx="9144000" cy="68546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9"/>
            <a:ext cx="9144000" cy="6854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47"/>
            <a:ext cx="9144000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48"/>
            <a:ext cx="9144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0" y="495222"/>
            <a:ext cx="9159875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 smtClean="0">
                <a:latin typeface="Century Gothic" charset="0"/>
              </a:rPr>
              <a:t>Turn your </a:t>
            </a:r>
            <a:r>
              <a:rPr lang="en-US" sz="3600" b="0" i="1" dirty="0" smtClean="0">
                <a:latin typeface="Century Gothic" charset="0"/>
              </a:rPr>
              <a:t>love </a:t>
            </a:r>
            <a:br>
              <a:rPr lang="en-US" sz="3600" b="0" i="1" dirty="0" smtClean="0">
                <a:latin typeface="Century Gothic" charset="0"/>
              </a:rPr>
            </a:br>
            <a:r>
              <a:rPr lang="en-US" sz="3600" b="0" i="1" dirty="0" smtClean="0">
                <a:latin typeface="Century Gothic" charset="0"/>
              </a:rPr>
              <a:t>of makeup</a:t>
            </a:r>
            <a:r>
              <a:rPr lang="en-US" sz="3600" b="0" dirty="0" smtClean="0">
                <a:latin typeface="Century Gothic" charset="0"/>
              </a:rPr>
              <a:t> into </a:t>
            </a:r>
            <a:r>
              <a:rPr lang="en-US" sz="3600" i="1" dirty="0" smtClean="0">
                <a:latin typeface="Century Gothic" charset="0"/>
              </a:rPr>
              <a:t>money</a:t>
            </a:r>
            <a:endParaRPr lang="en-US" sz="3600" i="1" dirty="0">
              <a:latin typeface="Century Gothic" charset="0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0" y="4295775"/>
            <a:ext cx="9159875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2800" b="0" dirty="0" err="1" smtClean="0">
                <a:latin typeface="Century Gothic" charset="0"/>
              </a:rPr>
              <a:t>Conviértete</a:t>
            </a:r>
            <a:r>
              <a:rPr lang="en-US" sz="2800" b="0" dirty="0" smtClean="0">
                <a:latin typeface="Century Gothic" charset="0"/>
              </a:rPr>
              <a:t> hoy </a:t>
            </a:r>
            <a:r>
              <a:rPr lang="en-US" sz="2800" b="0" dirty="0" err="1" smtClean="0">
                <a:latin typeface="Century Gothic" charset="0"/>
              </a:rPr>
              <a:t>mismo</a:t>
            </a:r>
            <a:r>
              <a:rPr lang="en-US" sz="2800" b="0" dirty="0" smtClean="0">
                <a:latin typeface="Century Gothic" charset="0"/>
              </a:rPr>
              <a:t> en </a:t>
            </a:r>
            <a:r>
              <a:rPr lang="en-US" sz="2800" b="0" dirty="0" err="1" smtClean="0">
                <a:latin typeface="Century Gothic" charset="0"/>
              </a:rPr>
              <a:t>Asesora</a:t>
            </a:r>
            <a:r>
              <a:rPr lang="en-US" sz="2800" b="0" dirty="0" smtClean="0">
                <a:latin typeface="Century Gothic" charset="0"/>
              </a:rPr>
              <a:t> de </a:t>
            </a:r>
            <a:r>
              <a:rPr lang="en-US" sz="2800" b="0" dirty="0" err="1" smtClean="0">
                <a:latin typeface="Century Gothic" charset="0"/>
              </a:rPr>
              <a:t>Belleza</a:t>
            </a:r>
            <a:endParaRPr lang="en-US" sz="2800" b="0" dirty="0">
              <a:latin typeface="Century Gothic" charset="0"/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0" dirty="0" err="1" smtClean="0">
                <a:latin typeface="Century Gothic" charset="0"/>
              </a:rPr>
              <a:t>Es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divertido</a:t>
            </a:r>
            <a:r>
              <a:rPr lang="en-US" sz="1800" b="0" dirty="0" smtClean="0">
                <a:latin typeface="Century Gothic" charset="0"/>
              </a:rPr>
              <a:t>, </a:t>
            </a:r>
            <a:r>
              <a:rPr lang="en-US" sz="1800" b="0" dirty="0" err="1" smtClean="0">
                <a:latin typeface="Century Gothic" charset="0"/>
              </a:rPr>
              <a:t>tu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horario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es</a:t>
            </a:r>
            <a:r>
              <a:rPr lang="en-US" sz="1800" b="0" dirty="0" smtClean="0">
                <a:latin typeface="Century Gothic" charset="0"/>
              </a:rPr>
              <a:t> flexible y </a:t>
            </a:r>
            <a:r>
              <a:rPr lang="en-US" sz="1800" b="0" dirty="0" err="1" smtClean="0">
                <a:latin typeface="Century Gothic" charset="0"/>
              </a:rPr>
              <a:t>te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permite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solicalizar</a:t>
            </a:r>
            <a:r>
              <a:rPr lang="en-US" sz="1800" b="0" dirty="0" smtClean="0">
                <a:latin typeface="Century Gothic" charset="0"/>
              </a:rPr>
              <a:t>, </a:t>
            </a:r>
            <a:r>
              <a:rPr lang="en-US" sz="1800" b="0" dirty="0" err="1" smtClean="0">
                <a:latin typeface="Century Gothic" charset="0"/>
              </a:rPr>
              <a:t>cumple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tus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metas</a:t>
            </a:r>
            <a:r>
              <a:rPr lang="en-US" sz="1800" b="0" dirty="0" smtClean="0">
                <a:latin typeface="Century Gothic" charset="0"/>
              </a:rPr>
              <a:t> y </a:t>
            </a:r>
            <a:r>
              <a:rPr lang="en-US" sz="1800" b="0" dirty="0" err="1" smtClean="0">
                <a:latin typeface="Century Gothic" charset="0"/>
              </a:rPr>
              <a:t>convierte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tus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sueños</a:t>
            </a:r>
            <a:r>
              <a:rPr lang="en-US" sz="1800" b="0" dirty="0" smtClean="0">
                <a:latin typeface="Century Gothic" charset="0"/>
              </a:rPr>
              <a:t> en </a:t>
            </a:r>
            <a:r>
              <a:rPr lang="en-US" sz="1800" b="0" dirty="0" err="1" smtClean="0">
                <a:latin typeface="Century Gothic" charset="0"/>
              </a:rPr>
              <a:t>realidad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transformando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tu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pasión</a:t>
            </a:r>
            <a:r>
              <a:rPr lang="en-US" sz="1800" b="0" dirty="0" smtClean="0">
                <a:latin typeface="Century Gothic" charset="0"/>
              </a:rPr>
              <a:t> </a:t>
            </a:r>
            <a:r>
              <a:rPr lang="en-US" sz="1800" b="0" dirty="0" err="1" smtClean="0">
                <a:latin typeface="Century Gothic" charset="0"/>
              </a:rPr>
              <a:t>por</a:t>
            </a:r>
            <a:r>
              <a:rPr lang="en-US" sz="1800" b="0" dirty="0" smtClean="0">
                <a:latin typeface="Century Gothic" charset="0"/>
              </a:rPr>
              <a:t> la </a:t>
            </a:r>
            <a:r>
              <a:rPr lang="en-US" sz="1800" b="0" dirty="0" err="1" smtClean="0">
                <a:latin typeface="Century Gothic" charset="0"/>
              </a:rPr>
              <a:t>belleza</a:t>
            </a:r>
            <a:r>
              <a:rPr lang="en-US" sz="1800" b="0" dirty="0" smtClean="0">
                <a:latin typeface="Century Gothic" charset="0"/>
              </a:rPr>
              <a:t> en </a:t>
            </a:r>
            <a:r>
              <a:rPr lang="en-US" sz="1800" b="0" dirty="0" err="1" smtClean="0">
                <a:latin typeface="Century Gothic" charset="0"/>
              </a:rPr>
              <a:t>dinero</a:t>
            </a:r>
            <a:r>
              <a:rPr lang="en-US" sz="1800" b="0" dirty="0" smtClean="0">
                <a:latin typeface="Century Gothic" charset="0"/>
              </a:rPr>
              <a:t>.</a:t>
            </a:r>
            <a:endParaRPr lang="en-US" sz="3600" b="0" dirty="0" smtClean="0">
              <a:latin typeface="Century Gothic" charset="0"/>
            </a:endParaRPr>
          </a:p>
          <a:p>
            <a:pPr algn="ctr">
              <a:buClr>
                <a:srgbClr val="000000"/>
              </a:buClr>
              <a:buSzPct val="100000"/>
            </a:pPr>
            <a:endParaRPr lang="en-US" sz="3600" i="1" dirty="0">
              <a:latin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69708"/>
            <a:ext cx="42108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 smtClean="0">
                <a:solidFill>
                  <a:prstClr val="black"/>
                </a:solidFill>
              </a:rPr>
              <a:t>Nota: </a:t>
            </a:r>
            <a:r>
              <a:rPr lang="en-US" sz="800" dirty="0" err="1" smtClean="0">
                <a:solidFill>
                  <a:prstClr val="black"/>
                </a:solidFill>
              </a:rPr>
              <a:t>Ganancias</a:t>
            </a:r>
            <a:r>
              <a:rPr lang="en-US" sz="800" dirty="0" smtClean="0">
                <a:solidFill>
                  <a:prstClr val="black"/>
                </a:solidFill>
              </a:rPr>
              <a:t> </a:t>
            </a:r>
            <a:r>
              <a:rPr lang="en-US" sz="800" dirty="0" err="1" smtClean="0">
                <a:solidFill>
                  <a:prstClr val="black"/>
                </a:solidFill>
              </a:rPr>
              <a:t>por</a:t>
            </a:r>
            <a:r>
              <a:rPr lang="en-US" sz="800" dirty="0" smtClean="0">
                <a:solidFill>
                  <a:prstClr val="black"/>
                </a:solidFill>
              </a:rPr>
              <a:t> </a:t>
            </a:r>
            <a:r>
              <a:rPr lang="en-US" sz="800" dirty="0" err="1" smtClean="0">
                <a:solidFill>
                  <a:prstClr val="black"/>
                </a:solidFill>
              </a:rPr>
              <a:t>Ventas</a:t>
            </a:r>
            <a:r>
              <a:rPr lang="en-US" sz="800" dirty="0" smtClean="0">
                <a:solidFill>
                  <a:prstClr val="black"/>
                </a:solidFill>
              </a:rPr>
              <a:t> al </a:t>
            </a:r>
            <a:r>
              <a:rPr lang="en-US" sz="800" dirty="0" err="1" smtClean="0">
                <a:solidFill>
                  <a:prstClr val="black"/>
                </a:solidFill>
              </a:rPr>
              <a:t>Por</a:t>
            </a:r>
            <a:r>
              <a:rPr lang="en-US" sz="800" dirty="0" smtClean="0">
                <a:solidFill>
                  <a:prstClr val="black"/>
                </a:solidFill>
              </a:rPr>
              <a:t> </a:t>
            </a:r>
            <a:r>
              <a:rPr lang="en-US" sz="800" dirty="0" err="1" smtClean="0">
                <a:solidFill>
                  <a:prstClr val="black"/>
                </a:solidFill>
              </a:rPr>
              <a:t>Menor</a:t>
            </a:r>
            <a:r>
              <a:rPr lang="en-US" sz="800" dirty="0" smtClean="0">
                <a:solidFill>
                  <a:prstClr val="black"/>
                </a:solidFill>
              </a:rPr>
              <a:t> @ 30% SRP</a:t>
            </a:r>
            <a:r>
              <a:rPr lang="en-US" sz="800" dirty="0">
                <a:solidFill>
                  <a:prstClr val="black"/>
                </a:solidFill>
              </a:rPr>
              <a:t>;</a:t>
            </a:r>
            <a:r>
              <a:rPr lang="en-US" sz="800" dirty="0" smtClean="0">
                <a:solidFill>
                  <a:prstClr val="black"/>
                </a:solidFill>
              </a:rPr>
              <a:t> BV @ 50% SRP; </a:t>
            </a:r>
            <a:r>
              <a:rPr lang="en-US" sz="800" dirty="0" err="1" smtClean="0">
                <a:solidFill>
                  <a:prstClr val="black"/>
                </a:solidFill>
              </a:rPr>
              <a:t>Cada</a:t>
            </a:r>
            <a:r>
              <a:rPr lang="en-US" sz="800" dirty="0" smtClean="0">
                <a:solidFill>
                  <a:prstClr val="black"/>
                </a:solidFill>
              </a:rPr>
              <a:t> </a:t>
            </a:r>
            <a:r>
              <a:rPr lang="en-US" sz="800" dirty="0" err="1" smtClean="0">
                <a:solidFill>
                  <a:prstClr val="black"/>
                </a:solidFill>
              </a:rPr>
              <a:t>equipo</a:t>
            </a:r>
            <a:r>
              <a:rPr lang="en-US" sz="800" dirty="0" smtClean="0">
                <a:solidFill>
                  <a:prstClr val="black"/>
                </a:solidFill>
              </a:rPr>
              <a:t> </a:t>
            </a:r>
            <a:r>
              <a:rPr lang="en-US" sz="800" dirty="0" err="1" smtClean="0">
                <a:solidFill>
                  <a:prstClr val="black"/>
                </a:solidFill>
              </a:rPr>
              <a:t>gana</a:t>
            </a:r>
            <a:r>
              <a:rPr lang="en-US" sz="800" dirty="0" smtClean="0">
                <a:solidFill>
                  <a:prstClr val="black"/>
                </a:solidFill>
              </a:rPr>
              <a:t> = 5 BAs</a:t>
            </a:r>
            <a:endParaRPr lang="en-US" sz="800" dirty="0">
              <a:solidFill>
                <a:prstClr val="black"/>
              </a:solidFill>
            </a:endParaRPr>
          </a:p>
        </p:txBody>
      </p:sp>
      <p:pic>
        <p:nvPicPr>
          <p:cNvPr id="10" name="Picture 9" descr="MotivesByLorenRidinger_0209_Bl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967" y="6180421"/>
            <a:ext cx="1673098" cy="627412"/>
          </a:xfrm>
          <a:prstGeom prst="rect">
            <a:avLst/>
          </a:prstGeom>
        </p:spPr>
      </p:pic>
      <p:graphicFrame>
        <p:nvGraphicFramePr>
          <p:cNvPr id="11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4819351"/>
              </p:ext>
            </p:extLst>
          </p:nvPr>
        </p:nvGraphicFramePr>
        <p:xfrm>
          <a:off x="211015" y="1993949"/>
          <a:ext cx="8679766" cy="2252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4905"/>
                <a:gridCol w="2726933"/>
                <a:gridCol w="341255"/>
                <a:gridCol w="2626184"/>
                <a:gridCol w="155048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EJEMPLO:</a:t>
                      </a:r>
                      <a:r>
                        <a:rPr lang="es-ES" sz="1200" baseline="0" dirty="0" smtClean="0"/>
                        <a:t> Ventas individuales</a:t>
                      </a:r>
                      <a:endParaRPr lang="es-E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EJEMPLO: Ventas</a:t>
                      </a:r>
                      <a:r>
                        <a:rPr lang="es-ES" sz="1200" baseline="0" dirty="0" smtClean="0"/>
                        <a:t> del Equipo de Trabajo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solidFill>
                            <a:schemeClr val="bg1"/>
                          </a:solidFill>
                        </a:rPr>
                        <a:t>Ingresos</a:t>
                      </a:r>
                      <a:endParaRPr lang="es-E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solidFill>
                            <a:schemeClr val="bg1"/>
                          </a:solidFill>
                        </a:rPr>
                        <a:t>Ventas Personales</a:t>
                      </a:r>
                      <a:endParaRPr lang="es-E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solidFill>
                            <a:schemeClr val="bg1"/>
                          </a:solidFill>
                        </a:rPr>
                        <a:t>Comisiones Semanales</a:t>
                      </a:r>
                      <a:endParaRPr lang="es-E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397803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Más de </a:t>
                      </a:r>
                      <a:r>
                        <a:rPr lang="es-ES" sz="1200" dirty="0" smtClean="0"/>
                        <a:t>€265</a:t>
                      </a:r>
                      <a:endParaRPr lang="es-E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€885</a:t>
                      </a:r>
                      <a:r>
                        <a:rPr lang="es-ES" sz="1200" baseline="0" dirty="0" smtClean="0"/>
                        <a:t> semanales </a:t>
                      </a:r>
                      <a:r>
                        <a:rPr lang="es-ES" sz="1200" baseline="0" dirty="0" smtClean="0"/>
                        <a:t>o mensuales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2</a:t>
                      </a:r>
                      <a:r>
                        <a:rPr lang="es-ES" sz="1200" baseline="0" dirty="0" smtClean="0"/>
                        <a:t> equipos, y cada uno vende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Tu comisión: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Más</a:t>
                      </a:r>
                      <a:r>
                        <a:rPr lang="es-ES" sz="1200" baseline="0" dirty="0" smtClean="0"/>
                        <a:t> de </a:t>
                      </a:r>
                      <a:r>
                        <a:rPr lang="es-ES" sz="1200" baseline="0" dirty="0" smtClean="0"/>
                        <a:t>€531</a:t>
                      </a:r>
                      <a:endParaRPr lang="es-E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€1770</a:t>
                      </a:r>
                      <a:r>
                        <a:rPr lang="es-ES" sz="1200" baseline="0" dirty="0" smtClean="0"/>
                        <a:t> </a:t>
                      </a:r>
                      <a:r>
                        <a:rPr lang="es-ES" sz="1200" baseline="0" dirty="0" smtClean="0"/>
                        <a:t>semanales o mensuales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€8850</a:t>
                      </a:r>
                      <a:r>
                        <a:rPr lang="es-ES" sz="1200" baseline="0" dirty="0" smtClean="0"/>
                        <a:t> </a:t>
                      </a:r>
                      <a:r>
                        <a:rPr lang="es-ES" sz="1200" baseline="0" dirty="0" smtClean="0"/>
                        <a:t>semanales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€1327 </a:t>
                      </a:r>
                      <a:r>
                        <a:rPr lang="es-ES" sz="1200" dirty="0" smtClean="0"/>
                        <a:t>semanales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Más de </a:t>
                      </a:r>
                      <a:r>
                        <a:rPr lang="es-ES" sz="1200" dirty="0" smtClean="0"/>
                        <a:t>€796</a:t>
                      </a:r>
                      <a:endParaRPr lang="es-E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€2655 </a:t>
                      </a:r>
                      <a:r>
                        <a:rPr lang="es-ES" sz="1200" dirty="0" smtClean="0"/>
                        <a:t>semanales o mensuales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€8850quincenales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€2655</a:t>
                      </a:r>
                      <a:r>
                        <a:rPr lang="es-ES" sz="1200" baseline="0" dirty="0" smtClean="0"/>
                        <a:t> </a:t>
                      </a:r>
                      <a:r>
                        <a:rPr lang="es-ES" sz="1200" baseline="0" dirty="0" smtClean="0"/>
                        <a:t>mensuales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Más de </a:t>
                      </a:r>
                      <a:r>
                        <a:rPr lang="es-ES" sz="1200" dirty="0" smtClean="0"/>
                        <a:t>€1062</a:t>
                      </a:r>
                      <a:endParaRPr lang="es-E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€3540</a:t>
                      </a:r>
                      <a:r>
                        <a:rPr lang="es-ES" sz="1200" baseline="0" dirty="0" smtClean="0"/>
                        <a:t> </a:t>
                      </a:r>
                      <a:r>
                        <a:rPr lang="es-ES" sz="1200" baseline="0" dirty="0" smtClean="0"/>
                        <a:t>semanales o mensuales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€8850 </a:t>
                      </a:r>
                      <a:r>
                        <a:rPr lang="es-ES" sz="1200" dirty="0" smtClean="0"/>
                        <a:t>mensuales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€1327 </a:t>
                      </a:r>
                      <a:r>
                        <a:rPr lang="es-ES" sz="1200" dirty="0" smtClean="0"/>
                        <a:t>mensuales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47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251181"/>
            <a:ext cx="9144000" cy="26870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9052" y="1980029"/>
            <a:ext cx="7042448" cy="1275376"/>
            <a:chOff x="1149052" y="1980029"/>
            <a:chExt cx="7042448" cy="1275376"/>
          </a:xfrm>
        </p:grpSpPr>
        <p:pic>
          <p:nvPicPr>
            <p:cNvPr id="10" name="Picture 9" descr="MotivesByLorenRidinger_0209_Black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9052" y="2045825"/>
              <a:ext cx="3225548" cy="1209580"/>
            </a:xfrm>
            <a:prstGeom prst="rect">
              <a:avLst/>
            </a:prstGeom>
          </p:spPr>
        </p:pic>
        <p:pic>
          <p:nvPicPr>
            <p:cNvPr id="11" name="Picture 10" descr="US_ENG_motivesForLaLaLogo_0512_Black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52" y="2153141"/>
              <a:ext cx="3164448" cy="947182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677081" y="1980029"/>
              <a:ext cx="0" cy="1219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3"/>
          <p:cNvSpPr txBox="1">
            <a:spLocks/>
          </p:cNvSpPr>
          <p:nvPr/>
        </p:nvSpPr>
        <p:spPr>
          <a:xfrm>
            <a:off x="1" y="4862920"/>
            <a:ext cx="9144000" cy="1437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None/>
              <a:defRPr/>
            </a:pPr>
            <a:r>
              <a:rPr lang="en-US" sz="4000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No solo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llevamos</a:t>
            </a:r>
            <a:r>
              <a:rPr lang="en-US" sz="4000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 la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belleza</a:t>
            </a:r>
            <a:r>
              <a:rPr lang="en-US" sz="4000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 a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tu</a:t>
            </a:r>
            <a:r>
              <a:rPr lang="en-US" sz="4000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hogar</a:t>
            </a:r>
            <a:r>
              <a:rPr lang="en-US" sz="4000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sino</a:t>
            </a:r>
            <a:r>
              <a:rPr lang="en-US" sz="4000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 que </a:t>
            </a:r>
            <a:r>
              <a:rPr lang="en-US" sz="4000" dirty="0" err="1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también</a:t>
            </a:r>
            <a:r>
              <a:rPr lang="en-US" sz="4000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 la </a:t>
            </a:r>
            <a:r>
              <a:rPr lang="en-US" sz="4000" b="1" i="1" dirty="0" err="1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Calibri" charset="0"/>
              </a:rPr>
              <a:t>ponemos</a:t>
            </a:r>
            <a:r>
              <a:rPr lang="en-US" sz="4000" b="1" i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Calibri" charset="0"/>
              </a:rPr>
              <a:t> a </a:t>
            </a:r>
            <a:r>
              <a:rPr lang="en-US" sz="4000" b="1" i="1" dirty="0" err="1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Calibri" charset="0"/>
              </a:rPr>
              <a:t>tu</a:t>
            </a:r>
            <a:r>
              <a:rPr lang="en-US" sz="4000" b="1" i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Calibri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Calibri" charset="0"/>
              </a:rPr>
              <a:t>disposición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438150" y="1143000"/>
            <a:ext cx="8048625" cy="4563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4000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Que la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Gente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Contribuya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 al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Éxito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Mutuo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…</a:t>
            </a:r>
          </a:p>
          <a:p>
            <a:pPr marL="1544638" lvl="0" indent="-1544638" algn="ctr"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“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L</a:t>
            </a:r>
            <a:r>
              <a:rPr lang="es-ES" i="1" dirty="0" err="1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ograr</a:t>
            </a:r>
            <a:r>
              <a:rPr lang="es-ES" i="1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 </a:t>
            </a:r>
            <a:r>
              <a:rPr lang="es-ES" i="1" dirty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que </a:t>
            </a:r>
            <a:r>
              <a:rPr lang="es-ES" i="1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las personas se vean y se sientan </a:t>
            </a:r>
            <a:r>
              <a:rPr lang="es-ES" i="1" dirty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mejor mientras </a:t>
            </a:r>
            <a:r>
              <a:rPr lang="es-ES" i="1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alcanzan </a:t>
            </a:r>
            <a:r>
              <a:rPr lang="es-ES" i="1" dirty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el estilo de vida que siempre </a:t>
            </a:r>
            <a:r>
              <a:rPr lang="es-ES" i="1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  <a:cs typeface="Calibri" charset="0"/>
              </a:rPr>
              <a:t>han soñado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.</a:t>
            </a:r>
            <a:endParaRPr lang="en-US" dirty="0">
              <a:solidFill>
                <a:sysClr val="windowText" lastClr="000000"/>
              </a:solidFill>
              <a:latin typeface="Century Gothic" charset="0"/>
              <a:ea typeface="ＭＳ Ｐゴシック" charset="0"/>
              <a:cs typeface="Calibri" charset="0"/>
            </a:endParaRPr>
          </a:p>
          <a:p>
            <a:pPr marL="1544638" lvl="0" indent="-1544638" algn="ctr">
              <a:buNone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-Loren Ridinger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Calibri" charset="0"/>
            </a:endParaRPr>
          </a:p>
        </p:txBody>
      </p:sp>
      <p:pic>
        <p:nvPicPr>
          <p:cNvPr id="7" name="Picture 6" descr="Motives logo on black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476" y="5087794"/>
            <a:ext cx="1967424" cy="623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446" y="330200"/>
            <a:ext cx="7043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Nuestra </a:t>
            </a:r>
            <a:r>
              <a:rPr lang="en-US" sz="2400" dirty="0" err="1">
                <a:latin typeface="Century Gothic"/>
                <a:cs typeface="Century Gothic"/>
              </a:rPr>
              <a:t>M</a:t>
            </a:r>
            <a:r>
              <a:rPr lang="en-US" sz="2400" dirty="0" err="1" smtClean="0">
                <a:latin typeface="Century Gothic"/>
                <a:cs typeface="Century Gothic"/>
              </a:rPr>
              <a:t>isión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6364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3946" y="330200"/>
            <a:ext cx="7043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/>
                <a:cs typeface="Century Gothic"/>
              </a:rPr>
              <a:t>Loren Ridinger</a:t>
            </a:r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437146" y="1303040"/>
            <a:ext cx="8414754" cy="5612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smtClean="0">
                <a:solidFill>
                  <a:schemeClr val="tx1"/>
                </a:solidFill>
              </a:rPr>
              <a:t>Nombrada </a:t>
            </a:r>
            <a:r>
              <a:rPr lang="es-ES" sz="2400" dirty="0">
                <a:solidFill>
                  <a:schemeClr val="tx1"/>
                </a:solidFill>
              </a:rPr>
              <a:t>por Vogue como una de las 100 Mujeres de Mayor Influencia </a:t>
            </a:r>
          </a:p>
          <a:p>
            <a:r>
              <a:rPr lang="es-ES" sz="2400" dirty="0" smtClean="0">
                <a:solidFill>
                  <a:schemeClr val="tx1"/>
                </a:solidFill>
              </a:rPr>
              <a:t>Galardonada </a:t>
            </a:r>
            <a:r>
              <a:rPr lang="es-ES" sz="2400" dirty="0">
                <a:solidFill>
                  <a:schemeClr val="tx1"/>
                </a:solidFill>
              </a:rPr>
              <a:t>con el Premio ‟Mujer con Carácter y Estilo” </a:t>
            </a:r>
          </a:p>
          <a:p>
            <a:r>
              <a:rPr lang="es-ES" sz="2400" dirty="0" smtClean="0">
                <a:solidFill>
                  <a:schemeClr val="tx1"/>
                </a:solidFill>
              </a:rPr>
              <a:t>Reconocida </a:t>
            </a:r>
            <a:r>
              <a:rPr lang="es-ES" sz="2400" dirty="0">
                <a:solidFill>
                  <a:schemeClr val="tx1"/>
                </a:solidFill>
              </a:rPr>
              <a:t>por </a:t>
            </a:r>
            <a:r>
              <a:rPr lang="es-ES" sz="2400" dirty="0" err="1">
                <a:solidFill>
                  <a:schemeClr val="tx1"/>
                </a:solidFill>
              </a:rPr>
              <a:t>Fashion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dirty="0" err="1">
                <a:solidFill>
                  <a:schemeClr val="tx1"/>
                </a:solidFill>
              </a:rPr>
              <a:t>Group</a:t>
            </a:r>
            <a:r>
              <a:rPr lang="es-ES" sz="2400" dirty="0">
                <a:solidFill>
                  <a:schemeClr val="tx1"/>
                </a:solidFill>
              </a:rPr>
              <a:t> International por su contribución a la industria de la moda y la belleza </a:t>
            </a:r>
          </a:p>
          <a:p>
            <a:r>
              <a:rPr lang="es-ES" sz="2400" dirty="0" smtClean="0">
                <a:solidFill>
                  <a:schemeClr val="tx1"/>
                </a:solidFill>
              </a:rPr>
              <a:t>Nombrada </a:t>
            </a:r>
            <a:r>
              <a:rPr lang="es-ES" sz="2400" dirty="0">
                <a:solidFill>
                  <a:schemeClr val="tx1"/>
                </a:solidFill>
              </a:rPr>
              <a:t>Empresaria del Año tres años consecutivos por Business Leader Magazine </a:t>
            </a:r>
          </a:p>
          <a:p>
            <a:r>
              <a:rPr lang="es-ES" sz="2400" dirty="0" smtClean="0">
                <a:solidFill>
                  <a:schemeClr val="tx1"/>
                </a:solidFill>
              </a:rPr>
              <a:t>Forbes </a:t>
            </a:r>
            <a:r>
              <a:rPr lang="es-ES" sz="2400" dirty="0">
                <a:solidFill>
                  <a:schemeClr val="tx1"/>
                </a:solidFill>
              </a:rPr>
              <a:t>nombró a su blog personal, LorensWorld.com, uno de los 100 sitios Web principales para la mujer </a:t>
            </a:r>
          </a:p>
          <a:p>
            <a:r>
              <a:rPr lang="es-ES" sz="2400" dirty="0" smtClean="0">
                <a:solidFill>
                  <a:schemeClr val="tx1"/>
                </a:solidFill>
              </a:rPr>
              <a:t>Nombrada </a:t>
            </a:r>
            <a:r>
              <a:rPr lang="es-ES" sz="2400" dirty="0">
                <a:solidFill>
                  <a:schemeClr val="tx1"/>
                </a:solidFill>
              </a:rPr>
              <a:t>por Under30CEO.com como una de las 50 Personas más Inspiradoras en Internet y en Twitter </a:t>
            </a:r>
          </a:p>
          <a:p>
            <a:r>
              <a:rPr lang="en-US" sz="2400" dirty="0" err="1" smtClean="0">
                <a:solidFill>
                  <a:schemeClr val="tx1"/>
                </a:solidFill>
              </a:rPr>
              <a:t>Cerca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de </a:t>
            </a:r>
            <a:r>
              <a:rPr lang="en-US" sz="2400" dirty="0">
                <a:solidFill>
                  <a:schemeClr val="tx1"/>
                </a:solidFill>
                <a:latin typeface="Century Gothic" pitchFamily="34" charset="0"/>
              </a:rPr>
              <a:t>1,000,000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seguidores</a:t>
            </a:r>
            <a:r>
              <a:rPr lang="en-US" sz="2400" dirty="0">
                <a:solidFill>
                  <a:schemeClr val="tx1"/>
                </a:solidFill>
              </a:rPr>
              <a:t> en Twitter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6947" cy="12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3946" y="330200"/>
            <a:ext cx="7043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/>
                <a:cs typeface="Century Gothic"/>
              </a:rPr>
              <a:t>La La Anthony</a:t>
            </a:r>
            <a:endParaRPr lang="en-US" sz="24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LV-Motives-310ret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568" y="0"/>
            <a:ext cx="1453086" cy="1287165"/>
          </a:xfrm>
          <a:prstGeom prst="rect">
            <a:avLst/>
          </a:prstGeom>
        </p:spPr>
      </p:pic>
      <p:sp>
        <p:nvSpPr>
          <p:cNvPr id="7" name="Rectangle 3"/>
          <p:cNvSpPr txBox="1">
            <a:spLocks/>
          </p:cNvSpPr>
          <p:nvPr/>
        </p:nvSpPr>
        <p:spPr>
          <a:xfrm>
            <a:off x="526046" y="1654630"/>
            <a:ext cx="7767054" cy="5612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400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Autora</a:t>
            </a: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con Gran </a:t>
            </a:r>
            <a:r>
              <a:rPr lang="en-US" sz="2400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Éxito</a:t>
            </a: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Ventas</a:t>
            </a: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</a:t>
            </a:r>
            <a:endParaRPr lang="en-US" sz="2400" dirty="0">
              <a:solidFill>
                <a:schemeClr val="tx1"/>
              </a:solidFill>
              <a:latin typeface="Century Gothic" charset="0"/>
              <a:ea typeface="ＭＳ Ｐゴシック" charset="0"/>
            </a:endParaRPr>
          </a:p>
          <a:p>
            <a:pPr marL="342900" indent="-342900"/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Magnate de Internet </a:t>
            </a:r>
          </a:p>
          <a:p>
            <a:pPr marL="342900" indent="-342900"/>
            <a:r>
              <a:rPr lang="en-US" sz="2400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Innovadora</a:t>
            </a: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en </a:t>
            </a:r>
            <a:r>
              <a:rPr lang="en-US" sz="2400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las</a:t>
            </a: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Modas</a:t>
            </a: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</a:t>
            </a:r>
          </a:p>
          <a:p>
            <a:pPr marL="342900" indent="-342900"/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Estrella de </a:t>
            </a:r>
            <a:r>
              <a:rPr lang="en-US" sz="2400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Televisión</a:t>
            </a:r>
            <a:endParaRPr lang="en-US" sz="2400" dirty="0" smtClean="0">
              <a:solidFill>
                <a:schemeClr val="tx1"/>
              </a:solidFill>
              <a:latin typeface="Century Gothic" charset="0"/>
              <a:ea typeface="ＭＳ Ｐゴシック" charset="0"/>
            </a:endParaRPr>
          </a:p>
          <a:p>
            <a:pPr marL="800100" lvl="1" indent="-342900">
              <a:buFont typeface="Lucida Grande"/>
              <a:buChar char="-"/>
            </a:pP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MTV</a:t>
            </a:r>
            <a:r>
              <a:rPr lang="en-US" sz="2200" baseline="300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®</a:t>
            </a: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VJ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Estrella del show </a:t>
            </a:r>
            <a:b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</a:br>
            <a:r>
              <a:rPr lang="en-US" sz="2200" i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La La</a:t>
            </a:r>
            <a:r>
              <a:rPr lang="ja-JP" altLang="en-US" sz="2200" i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’</a:t>
            </a:r>
            <a:r>
              <a:rPr lang="en-US" sz="2200" i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s Full Court Life en</a:t>
            </a: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VH1</a:t>
            </a:r>
            <a:r>
              <a:rPr lang="en-US" sz="2200" baseline="300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®</a:t>
            </a: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</a:t>
            </a:r>
          </a:p>
          <a:p>
            <a:pPr marL="342900" indent="-342900"/>
            <a:r>
              <a:rPr lang="en-US" sz="2400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Actriz</a:t>
            </a: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de la </a:t>
            </a:r>
            <a:r>
              <a:rPr lang="en-US" sz="2400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Pantalla</a:t>
            </a:r>
            <a:endParaRPr lang="en-US" sz="2400" dirty="0">
              <a:solidFill>
                <a:schemeClr val="tx1"/>
              </a:solidFill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3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2251181"/>
            <a:ext cx="9144000" cy="26870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49052" y="1980029"/>
            <a:ext cx="7042448" cy="1275376"/>
            <a:chOff x="1149052" y="1980029"/>
            <a:chExt cx="7042448" cy="1275376"/>
          </a:xfrm>
        </p:grpSpPr>
        <p:pic>
          <p:nvPicPr>
            <p:cNvPr id="4" name="Picture 3" descr="MotivesByLorenRidinger_0209_Black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9052" y="2045825"/>
              <a:ext cx="3225548" cy="1209580"/>
            </a:xfrm>
            <a:prstGeom prst="rect">
              <a:avLst/>
            </a:prstGeom>
          </p:spPr>
        </p:pic>
        <p:pic>
          <p:nvPicPr>
            <p:cNvPr id="5" name="Picture 4" descr="US_ENG_motivesForLaLaLogo_0512_Black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52" y="2153141"/>
              <a:ext cx="3164448" cy="94718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4677081" y="1980029"/>
              <a:ext cx="0" cy="12195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2"/>
          <p:cNvSpPr txBox="1">
            <a:spLocks/>
          </p:cNvSpPr>
          <p:nvPr/>
        </p:nvSpPr>
        <p:spPr>
          <a:xfrm>
            <a:off x="0" y="3924222"/>
            <a:ext cx="9159875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b="0" dirty="0" err="1" smtClean="0">
                <a:latin typeface="Century Gothic" charset="0"/>
              </a:rPr>
              <a:t>Reconocimiento</a:t>
            </a:r>
            <a:r>
              <a:rPr lang="en-US" sz="3600" b="0" dirty="0" smtClean="0">
                <a:latin typeface="Century Gothic" charset="0"/>
              </a:rPr>
              <a:t> de </a:t>
            </a:r>
            <a:r>
              <a:rPr lang="en-US" sz="3600" b="0" dirty="0" err="1" smtClean="0">
                <a:latin typeface="Century Gothic" charset="0"/>
              </a:rPr>
              <a:t>Marca</a:t>
            </a:r>
            <a:endParaRPr lang="en-US" sz="3600" b="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MotiveWbsiteLoo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19"/>
          <a:stretch/>
        </p:blipFill>
        <p:spPr>
          <a:xfrm>
            <a:off x="0" y="-936519"/>
            <a:ext cx="9144000" cy="2687052"/>
          </a:xfrm>
          <a:prstGeom prst="rect">
            <a:avLst/>
          </a:prstGeom>
        </p:spPr>
      </p:pic>
      <p:sp>
        <p:nvSpPr>
          <p:cNvPr id="15" name="Rectangle 2"/>
          <p:cNvSpPr txBox="1">
            <a:spLocks/>
          </p:cNvSpPr>
          <p:nvPr/>
        </p:nvSpPr>
        <p:spPr>
          <a:xfrm>
            <a:off x="925287" y="495222"/>
            <a:ext cx="7328560" cy="6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b="0" dirty="0">
                <a:latin typeface="Century Gothic" charset="0"/>
              </a:rPr>
              <a:t>MOTIVES</a:t>
            </a:r>
            <a:r>
              <a:rPr lang="en-US" b="0" baseline="30000" dirty="0">
                <a:latin typeface="Century Gothic" charset="0"/>
              </a:rPr>
              <a:t>®</a:t>
            </a:r>
            <a:r>
              <a:rPr lang="en-US" b="0" dirty="0">
                <a:latin typeface="Century Gothic" charset="0"/>
              </a:rPr>
              <a:t> BY LOREN RIDINGER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b="0" dirty="0" smtClean="0">
                <a:latin typeface="Century Gothic" charset="0"/>
              </a:rPr>
              <a:t>HA APARECIDO EN:</a:t>
            </a:r>
            <a:endParaRPr lang="en-US" b="0" dirty="0">
              <a:latin typeface="Century Gothic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68487">
            <a:off x="8052820" y="1284864"/>
            <a:ext cx="1468097" cy="202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84689" y="1741817"/>
            <a:ext cx="4074275" cy="314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>
                <a:latin typeface="Century Gothic"/>
                <a:cs typeface="Century Gothic"/>
              </a:rPr>
              <a:t>New York Post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err="1">
                <a:latin typeface="Century Gothic"/>
                <a:cs typeface="Century Gothic"/>
              </a:rPr>
              <a:t>Revista</a:t>
            </a:r>
            <a:r>
              <a:rPr lang="en-US" sz="1800" i="1" dirty="0">
                <a:latin typeface="Century Gothic"/>
                <a:cs typeface="Century Gothic"/>
              </a:rPr>
              <a:t> In Touch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err="1">
                <a:latin typeface="Century Gothic"/>
                <a:cs typeface="Century Gothic"/>
              </a:rPr>
              <a:t>Revista</a:t>
            </a:r>
            <a:r>
              <a:rPr lang="en-US" sz="1800" i="1" dirty="0">
                <a:latin typeface="Century Gothic"/>
                <a:cs typeface="Century Gothic"/>
              </a:rPr>
              <a:t> Every Day with </a:t>
            </a:r>
            <a:r>
              <a:rPr lang="en-US" sz="1800" i="1" dirty="0" smtClean="0">
                <a:latin typeface="Century Gothic"/>
                <a:cs typeface="Century Gothic"/>
              </a:rPr>
              <a:t/>
            </a:r>
            <a:br>
              <a:rPr lang="en-US" sz="1800" i="1" dirty="0" smtClean="0">
                <a:latin typeface="Century Gothic"/>
                <a:cs typeface="Century Gothic"/>
              </a:rPr>
            </a:br>
            <a:r>
              <a:rPr lang="en-US" sz="1800" i="1" dirty="0" smtClean="0">
                <a:latin typeface="Century Gothic"/>
                <a:cs typeface="Century Gothic"/>
              </a:rPr>
              <a:t>Rachael Ray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Century Gothic"/>
                <a:cs typeface="Century Gothic"/>
              </a:rPr>
              <a:t>“The </a:t>
            </a:r>
            <a:r>
              <a:rPr lang="en-US" sz="1800" i="1" dirty="0">
                <a:latin typeface="Century Gothic"/>
                <a:cs typeface="Century Gothic"/>
              </a:rPr>
              <a:t>Fashion Show” de Bravo</a:t>
            </a:r>
            <a:endParaRPr lang="en-US" altLang="ja-JP" sz="1800" i="1" dirty="0">
              <a:latin typeface="Century Gothic"/>
              <a:cs typeface="Century Gothic"/>
            </a:endParaRP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err="1">
                <a:latin typeface="Century Gothic"/>
                <a:cs typeface="Century Gothic"/>
              </a:rPr>
              <a:t>Revista</a:t>
            </a:r>
            <a:r>
              <a:rPr lang="en-US" sz="1800" i="1" dirty="0">
                <a:latin typeface="Century Gothic"/>
                <a:cs typeface="Century Gothic"/>
              </a:rPr>
              <a:t> People En </a:t>
            </a:r>
            <a:r>
              <a:rPr lang="en-US" sz="1800" i="1" dirty="0" err="1">
                <a:latin typeface="Century Gothic"/>
                <a:cs typeface="Century Gothic"/>
              </a:rPr>
              <a:t>Español</a:t>
            </a:r>
            <a:endParaRPr lang="en-US" sz="1800" i="1" dirty="0">
              <a:latin typeface="Century Gothic"/>
              <a:cs typeface="Century Gothic"/>
            </a:endParaRP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err="1">
                <a:latin typeface="Century Gothic"/>
                <a:cs typeface="Century Gothic"/>
              </a:rPr>
              <a:t>Revista</a:t>
            </a:r>
            <a:r>
              <a:rPr lang="en-US" sz="1800" i="1" dirty="0">
                <a:latin typeface="Century Gothic"/>
                <a:cs typeface="Century Gothic"/>
              </a:rPr>
              <a:t> Life &amp; Style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err="1">
                <a:latin typeface="Century Gothic"/>
                <a:cs typeface="Century Gothic"/>
              </a:rPr>
              <a:t>Revista</a:t>
            </a:r>
            <a:r>
              <a:rPr lang="en-US" sz="1800" i="1" dirty="0">
                <a:latin typeface="Century Gothic"/>
                <a:cs typeface="Century Gothic"/>
              </a:rPr>
              <a:t> Us Weekly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err="1">
                <a:latin typeface="Century Gothic"/>
                <a:cs typeface="Century Gothic"/>
              </a:rPr>
              <a:t>Revista</a:t>
            </a:r>
            <a:r>
              <a:rPr lang="en-US" sz="1800" i="1" dirty="0">
                <a:latin typeface="Century Gothic"/>
                <a:cs typeface="Century Gothic"/>
              </a:rPr>
              <a:t> Latina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err="1">
                <a:latin typeface="Century Gothic"/>
                <a:cs typeface="Century Gothic"/>
              </a:rPr>
              <a:t>Revista</a:t>
            </a:r>
            <a:r>
              <a:rPr lang="en-US" sz="1800" i="1" dirty="0">
                <a:latin typeface="Century Gothic"/>
                <a:cs typeface="Century Gothic"/>
              </a:rPr>
              <a:t> 100 Thousand Club</a:t>
            </a:r>
          </a:p>
          <a:p>
            <a:pPr>
              <a:buClr>
                <a:schemeClr val="bg1"/>
              </a:buClr>
              <a:buSzPct val="100000"/>
            </a:pPr>
            <a:endParaRPr lang="en-US" sz="1800" dirty="0">
              <a:latin typeface="+mn-lt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11149" y="95879"/>
            <a:ext cx="9572311" cy="7162217"/>
            <a:chOff x="-111149" y="95879"/>
            <a:chExt cx="9572311" cy="7162217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5119258" y="1720236"/>
              <a:ext cx="3775364" cy="480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sz="1800" dirty="0" smtClean="0">
                  <a:latin typeface="Century Gothic"/>
                  <a:cs typeface="Century Gothic"/>
                </a:rPr>
                <a:t>Elle.com</a:t>
              </a:r>
              <a:endParaRPr lang="en-US" sz="1800" dirty="0">
                <a:latin typeface="Century Gothic"/>
                <a:cs typeface="Century Gothic"/>
              </a:endParaRP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sz="1800" dirty="0" smtClean="0">
                  <a:latin typeface="Century Gothic"/>
                  <a:cs typeface="Century Gothic"/>
                </a:rPr>
                <a:t>News </a:t>
              </a:r>
              <a:r>
                <a:rPr lang="en-US" sz="1800" dirty="0">
                  <a:latin typeface="Century Gothic"/>
                  <a:cs typeface="Century Gothic"/>
                </a:rPr>
                <a:t>&amp; </a:t>
              </a:r>
              <a:r>
                <a:rPr lang="en-US" sz="1800" dirty="0" smtClean="0">
                  <a:latin typeface="Century Gothic"/>
                  <a:cs typeface="Century Gothic"/>
                </a:rPr>
                <a:t>Record</a:t>
              </a: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sz="1800" dirty="0" smtClean="0">
                  <a:latin typeface="Century Gothic"/>
                  <a:cs typeface="Century Gothic"/>
                </a:rPr>
                <a:t>Vogue</a:t>
              </a: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sz="1800" dirty="0" smtClean="0">
                  <a:latin typeface="Century Gothic"/>
                  <a:cs typeface="Century Gothic"/>
                </a:rPr>
                <a:t>People Style Watch</a:t>
              </a: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sz="1800" dirty="0" err="1" smtClean="0">
                  <a:latin typeface="Century Gothic"/>
                  <a:cs typeface="Century Gothic"/>
                </a:rPr>
                <a:t>InStyle</a:t>
              </a:r>
              <a:endParaRPr lang="en-US" sz="1800" dirty="0" smtClean="0">
                <a:latin typeface="Century Gothic"/>
                <a:cs typeface="Century Gothic"/>
              </a:endParaRP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sz="1800" dirty="0" smtClean="0">
                  <a:latin typeface="Century Gothic"/>
                  <a:cs typeface="Century Gothic"/>
                </a:rPr>
                <a:t>Glamour</a:t>
              </a: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sz="1800" dirty="0" smtClean="0">
                  <a:latin typeface="Century Gothic"/>
                  <a:cs typeface="Century Gothic"/>
                </a:rPr>
                <a:t>Allure</a:t>
              </a: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sz="1800" dirty="0" err="1" smtClean="0">
                  <a:latin typeface="Century Gothic"/>
                  <a:cs typeface="Century Gothic"/>
                </a:rPr>
                <a:t>Revista</a:t>
              </a:r>
              <a:r>
                <a:rPr lang="en-US" sz="1800" dirty="0" smtClean="0">
                  <a:latin typeface="Century Gothic"/>
                  <a:cs typeface="Century Gothic"/>
                </a:rPr>
                <a:t> Cosmopolitan</a:t>
              </a: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sz="1800" dirty="0" err="1" smtClean="0">
                  <a:latin typeface="Century Gothic"/>
                  <a:cs typeface="Century Gothic"/>
                </a:rPr>
                <a:t>Revista</a:t>
              </a:r>
              <a:r>
                <a:rPr lang="en-US" sz="1800" dirty="0" smtClean="0">
                  <a:latin typeface="Century Gothic"/>
                  <a:cs typeface="Century Gothic"/>
                </a:rPr>
                <a:t> Cosmo </a:t>
              </a:r>
              <a:br>
                <a:rPr lang="en-US" sz="1800" dirty="0" smtClean="0">
                  <a:latin typeface="Century Gothic"/>
                  <a:cs typeface="Century Gothic"/>
                </a:rPr>
              </a:br>
              <a:r>
                <a:rPr lang="en-US" sz="1800" dirty="0" smtClean="0">
                  <a:latin typeface="Century Gothic"/>
                  <a:cs typeface="Century Gothic"/>
                </a:rPr>
                <a:t>for Latinas</a:t>
              </a: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sz="1800" dirty="0" smtClean="0">
                  <a:latin typeface="Century Gothic"/>
                  <a:cs typeface="Century Gothic"/>
                </a:rPr>
                <a:t>Lucky</a:t>
              </a: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endParaRPr lang="en-US" sz="1800" dirty="0" smtClean="0">
                <a:latin typeface="Century Gothic"/>
                <a:cs typeface="Century Gothic"/>
              </a:endParaRP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endParaRPr lang="en-US" sz="1800" dirty="0" smtClean="0">
                <a:latin typeface="Century Gothic"/>
                <a:cs typeface="Century Gothic"/>
              </a:endParaRP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endParaRPr lang="en-US" sz="1800" dirty="0">
                <a:latin typeface="Century Gothic"/>
                <a:cs typeface="Century Gothic"/>
              </a:endParaRPr>
            </a:p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sz="1800" dirty="0">
                <a:solidFill>
                  <a:srgbClr val="471966"/>
                </a:solidFill>
                <a:latin typeface="Century Gothic"/>
                <a:cs typeface="Century Gothic"/>
              </a:endParaRPr>
            </a:p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sz="1800" dirty="0">
                <a:solidFill>
                  <a:srgbClr val="471966"/>
                </a:solidFill>
                <a:latin typeface="Century Gothic"/>
                <a:cs typeface="Century Gothic"/>
              </a:endParaRPr>
            </a:p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sz="1800" dirty="0">
                <a:solidFill>
                  <a:srgbClr val="471966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8" name="Picture 1" descr="Screen Shot 2012-05-29 at 7.19.30 PM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18389">
              <a:off x="-60056" y="95879"/>
              <a:ext cx="1386118" cy="1904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56941">
              <a:off x="8005040" y="3057024"/>
              <a:ext cx="1430453" cy="19248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8100000" algn="tr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" descr="raine-1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989727">
              <a:off x="7979258" y="4885804"/>
              <a:ext cx="1481904" cy="19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csl050112latina-ns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35288">
              <a:off x="6892339" y="4994658"/>
              <a:ext cx="1388654" cy="1908073"/>
            </a:xfrm>
            <a:prstGeom prst="rect">
              <a:avLst/>
            </a:prstGeom>
          </p:spPr>
        </p:pic>
        <p:pic>
          <p:nvPicPr>
            <p:cNvPr id="12" name="Picture 16" descr="Univisio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491" y="5841627"/>
              <a:ext cx="2754340" cy="69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HuffPostLogo.psd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0993" y="4883320"/>
              <a:ext cx="2219738" cy="665922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pic>
          <p:nvPicPr>
            <p:cNvPr id="14" name="Picture 13" descr="Screen shot 2012-07-24 at 2.27.45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11" y="5693704"/>
              <a:ext cx="1632384" cy="993624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982542">
              <a:off x="5830078" y="4905223"/>
              <a:ext cx="1378343" cy="190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Motives Elle Oct 2013-1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02488">
              <a:off x="-111149" y="2056053"/>
              <a:ext cx="1468570" cy="1900500"/>
            </a:xfrm>
            <a:prstGeom prst="rect">
              <a:avLst/>
            </a:prstGeom>
          </p:spPr>
        </p:pic>
        <p:pic>
          <p:nvPicPr>
            <p:cNvPr id="18" name="Picture 17" descr="rs_293x385-131016120552-634.Jennifer-Lopez-Cover-People.jl.101613_copy.jp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51116">
              <a:off x="4842588" y="5471228"/>
              <a:ext cx="1359878" cy="1786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315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5498</TotalTime>
  <Words>2125</Words>
  <Application>Microsoft Office PowerPoint</Application>
  <PresentationFormat>On-screen Show (4:3)</PresentationFormat>
  <Paragraphs>314</Paragraphs>
  <Slides>41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Market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Shareeda Best</cp:lastModifiedBy>
  <cp:revision>132</cp:revision>
  <cp:lastPrinted>2015-07-16T19:22:03Z</cp:lastPrinted>
  <dcterms:created xsi:type="dcterms:W3CDTF">2014-02-19T14:14:21Z</dcterms:created>
  <dcterms:modified xsi:type="dcterms:W3CDTF">2015-07-16T20:05:33Z</dcterms:modified>
</cp:coreProperties>
</file>